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kzidenz-Grotesk Heavy" charset="1" panose="02000503050000020004"/>
      <p:regular r:id="rId25"/>
    </p:embeddedFont>
    <p:embeddedFont>
      <p:font typeface="Aileron Heavy" charset="1" panose="00000A00000000000000"/>
      <p:regular r:id="rId26"/>
    </p:embeddedFont>
    <p:embeddedFont>
      <p:font typeface="Aileron Ultra-Bold" charset="1" panose="00000A00000000000000"/>
      <p:regular r:id="rId27"/>
    </p:embeddedFont>
    <p:embeddedFont>
      <p:font typeface="Aileron Italics" charset="1" panose="00000500000000000000"/>
      <p:regular r:id="rId28"/>
    </p:embeddedFont>
    <p:embeddedFont>
      <p:font typeface="Aileron Bold Italics" charset="1" panose="00000800000000000000"/>
      <p:regular r:id="rId29"/>
    </p:embeddedFont>
    <p:embeddedFont>
      <p:font typeface="Aileron Ultra-Bold Italics" charset="1" panose="00000A00000000000000"/>
      <p:regular r:id="rId30"/>
    </p:embeddedFont>
    <p:embeddedFont>
      <p:font typeface="Aileron Bold" charset="1" panose="00000800000000000000"/>
      <p:regular r:id="rId31"/>
    </p:embeddedFont>
    <p:embeddedFont>
      <p:font typeface="Agrandir Narrow Heavy" charset="1" panose="00000A06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8.jpe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https://brexia.com.mx/cancer-de-mama" TargetMode="External" Type="http://schemas.openxmlformats.org/officeDocument/2006/relationships/hyperlink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cancer.org/es/cancer/tipos/cancer-de-seno/pruebas-de-deteccion-y-deteccion-temprana-del-cancer-de-seno/biopsia-del-seno/biopsia-del-seno-por-puncion-con-aguja-gruesa.html" TargetMode="External" Type="http://schemas.openxmlformats.org/officeDocument/2006/relationships/hyperlink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2.png" Type="http://schemas.openxmlformats.org/officeDocument/2006/relationships/image"/><Relationship Id="rId9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961245" cy="10287000"/>
            <a:chOff x="0" y="0"/>
            <a:chExt cx="1233405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33405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33405">
                  <a:moveTo>
                    <a:pt x="0" y="0"/>
                  </a:moveTo>
                  <a:lnTo>
                    <a:pt x="1233405" y="0"/>
                  </a:lnTo>
                  <a:lnTo>
                    <a:pt x="123340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0198" t="0" r="-19014" b="0"/>
              </a:stretch>
            </a:blipFill>
            <a:ln w="38100" cap="sq">
              <a:solidFill>
                <a:srgbClr val="F9DDE8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258300" y="1028700"/>
            <a:ext cx="1850797" cy="275937"/>
          </a:xfrm>
          <a:custGeom>
            <a:avLst/>
            <a:gdLst/>
            <a:ahLst/>
            <a:cxnLst/>
            <a:rect r="r" b="b" t="t" l="l"/>
            <a:pathLst>
              <a:path h="275937" w="1850797">
                <a:moveTo>
                  <a:pt x="0" y="0"/>
                </a:moveTo>
                <a:lnTo>
                  <a:pt x="1850797" y="0"/>
                </a:lnTo>
                <a:lnTo>
                  <a:pt x="1850797" y="275937"/>
                </a:lnTo>
                <a:lnTo>
                  <a:pt x="0" y="2759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1487176" y="1166668"/>
            <a:ext cx="5218904" cy="0"/>
          </a:xfrm>
          <a:prstGeom prst="line">
            <a:avLst/>
          </a:prstGeom>
          <a:ln cap="flat" w="38100">
            <a:solidFill>
              <a:srgbClr val="8B5B8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789033" y="7683681"/>
            <a:ext cx="940534" cy="1398091"/>
          </a:xfrm>
          <a:custGeom>
            <a:avLst/>
            <a:gdLst/>
            <a:ahLst/>
            <a:cxnLst/>
            <a:rect r="r" b="b" t="t" l="l"/>
            <a:pathLst>
              <a:path h="1398091" w="940534">
                <a:moveTo>
                  <a:pt x="0" y="0"/>
                </a:moveTo>
                <a:lnTo>
                  <a:pt x="940534" y="0"/>
                </a:lnTo>
                <a:lnTo>
                  <a:pt x="940534" y="1398091"/>
                </a:lnTo>
                <a:lnTo>
                  <a:pt x="0" y="13980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394142" y="1674895"/>
            <a:ext cx="7865158" cy="804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>
                <a:solidFill>
                  <a:srgbClr val="CC7A9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DETECCIÓN AUTOMÁTICA DE</a:t>
            </a:r>
          </a:p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CC7A9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CARCINOMA DUCTAL INVASIVO DE</a:t>
            </a:r>
          </a:p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CC7A9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CÁNCER DE MAMA EN IMÁGENES DE</a:t>
            </a:r>
          </a:p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CC7A9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TEJIDOS DE HISPATOLOGÍA.</a:t>
            </a:r>
          </a:p>
          <a:p>
            <a:pPr algn="ctr">
              <a:lnSpc>
                <a:spcPts val="700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8230949" y="9258300"/>
            <a:ext cx="2878148" cy="626038"/>
            <a:chOff x="0" y="0"/>
            <a:chExt cx="758031" cy="1648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8031" cy="164882"/>
            </a:xfrm>
            <a:custGeom>
              <a:avLst/>
              <a:gdLst/>
              <a:ahLst/>
              <a:cxnLst/>
              <a:rect r="r" b="b" t="t" l="l"/>
              <a:pathLst>
                <a:path h="164882" w="758031">
                  <a:moveTo>
                    <a:pt x="82441" y="0"/>
                  </a:moveTo>
                  <a:lnTo>
                    <a:pt x="675589" y="0"/>
                  </a:lnTo>
                  <a:cubicBezTo>
                    <a:pt x="697454" y="0"/>
                    <a:pt x="718423" y="8686"/>
                    <a:pt x="733884" y="24146"/>
                  </a:cubicBezTo>
                  <a:cubicBezTo>
                    <a:pt x="749345" y="39607"/>
                    <a:pt x="758031" y="60576"/>
                    <a:pt x="758031" y="82441"/>
                  </a:cubicBezTo>
                  <a:lnTo>
                    <a:pt x="758031" y="82441"/>
                  </a:lnTo>
                  <a:cubicBezTo>
                    <a:pt x="758031" y="104306"/>
                    <a:pt x="749345" y="125275"/>
                    <a:pt x="733884" y="140736"/>
                  </a:cubicBezTo>
                  <a:cubicBezTo>
                    <a:pt x="718423" y="156197"/>
                    <a:pt x="697454" y="164882"/>
                    <a:pt x="675589" y="164882"/>
                  </a:cubicBezTo>
                  <a:lnTo>
                    <a:pt x="82441" y="164882"/>
                  </a:lnTo>
                  <a:cubicBezTo>
                    <a:pt x="60576" y="164882"/>
                    <a:pt x="39607" y="156197"/>
                    <a:pt x="24146" y="140736"/>
                  </a:cubicBezTo>
                  <a:cubicBezTo>
                    <a:pt x="8686" y="125275"/>
                    <a:pt x="0" y="104306"/>
                    <a:pt x="0" y="82441"/>
                  </a:cubicBezTo>
                  <a:lnTo>
                    <a:pt x="0" y="82441"/>
                  </a:lnTo>
                  <a:cubicBezTo>
                    <a:pt x="0" y="60576"/>
                    <a:pt x="8686" y="39607"/>
                    <a:pt x="24146" y="24146"/>
                  </a:cubicBezTo>
                  <a:cubicBezTo>
                    <a:pt x="39607" y="8686"/>
                    <a:pt x="60576" y="0"/>
                    <a:pt x="82441" y="0"/>
                  </a:cubicBezTo>
                  <a:close/>
                </a:path>
              </a:pathLst>
            </a:custGeom>
            <a:solidFill>
              <a:srgbClr val="FFB2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758031" cy="222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479481" y="9263310"/>
            <a:ext cx="2381084" cy="62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MAYKOLL GOMEZ.</a:t>
            </a:r>
          </a:p>
          <a:p>
            <a:pPr algn="ctr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160004336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541184" y="9258300"/>
            <a:ext cx="2878148" cy="626038"/>
            <a:chOff x="0" y="0"/>
            <a:chExt cx="758031" cy="1648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58031" cy="164882"/>
            </a:xfrm>
            <a:custGeom>
              <a:avLst/>
              <a:gdLst/>
              <a:ahLst/>
              <a:cxnLst/>
              <a:rect r="r" b="b" t="t" l="l"/>
              <a:pathLst>
                <a:path h="164882" w="758031">
                  <a:moveTo>
                    <a:pt x="82441" y="0"/>
                  </a:moveTo>
                  <a:lnTo>
                    <a:pt x="675589" y="0"/>
                  </a:lnTo>
                  <a:cubicBezTo>
                    <a:pt x="697454" y="0"/>
                    <a:pt x="718423" y="8686"/>
                    <a:pt x="733884" y="24146"/>
                  </a:cubicBezTo>
                  <a:cubicBezTo>
                    <a:pt x="749345" y="39607"/>
                    <a:pt x="758031" y="60576"/>
                    <a:pt x="758031" y="82441"/>
                  </a:cubicBezTo>
                  <a:lnTo>
                    <a:pt x="758031" y="82441"/>
                  </a:lnTo>
                  <a:cubicBezTo>
                    <a:pt x="758031" y="104306"/>
                    <a:pt x="749345" y="125275"/>
                    <a:pt x="733884" y="140736"/>
                  </a:cubicBezTo>
                  <a:cubicBezTo>
                    <a:pt x="718423" y="156197"/>
                    <a:pt x="697454" y="164882"/>
                    <a:pt x="675589" y="164882"/>
                  </a:cubicBezTo>
                  <a:lnTo>
                    <a:pt x="82441" y="164882"/>
                  </a:lnTo>
                  <a:cubicBezTo>
                    <a:pt x="60576" y="164882"/>
                    <a:pt x="39607" y="156197"/>
                    <a:pt x="24146" y="140736"/>
                  </a:cubicBezTo>
                  <a:cubicBezTo>
                    <a:pt x="8686" y="125275"/>
                    <a:pt x="0" y="104306"/>
                    <a:pt x="0" y="82441"/>
                  </a:cubicBezTo>
                  <a:lnTo>
                    <a:pt x="0" y="82441"/>
                  </a:lnTo>
                  <a:cubicBezTo>
                    <a:pt x="0" y="60576"/>
                    <a:pt x="8686" y="39607"/>
                    <a:pt x="24146" y="24146"/>
                  </a:cubicBezTo>
                  <a:cubicBezTo>
                    <a:pt x="39607" y="8686"/>
                    <a:pt x="60576" y="0"/>
                    <a:pt x="82441" y="0"/>
                  </a:cubicBezTo>
                  <a:close/>
                </a:path>
              </a:pathLst>
            </a:custGeom>
            <a:solidFill>
              <a:srgbClr val="FFB2C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758031" cy="222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789716" y="9263310"/>
            <a:ext cx="2381084" cy="62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NELSON ARANGO</a:t>
            </a:r>
          </a:p>
          <a:p>
            <a:pPr algn="ctr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160004404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4851419" y="9258300"/>
            <a:ext cx="2878148" cy="626038"/>
            <a:chOff x="0" y="0"/>
            <a:chExt cx="758031" cy="16488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58031" cy="164882"/>
            </a:xfrm>
            <a:custGeom>
              <a:avLst/>
              <a:gdLst/>
              <a:ahLst/>
              <a:cxnLst/>
              <a:rect r="r" b="b" t="t" l="l"/>
              <a:pathLst>
                <a:path h="164882" w="758031">
                  <a:moveTo>
                    <a:pt x="82441" y="0"/>
                  </a:moveTo>
                  <a:lnTo>
                    <a:pt x="675589" y="0"/>
                  </a:lnTo>
                  <a:cubicBezTo>
                    <a:pt x="697454" y="0"/>
                    <a:pt x="718423" y="8686"/>
                    <a:pt x="733884" y="24146"/>
                  </a:cubicBezTo>
                  <a:cubicBezTo>
                    <a:pt x="749345" y="39607"/>
                    <a:pt x="758031" y="60576"/>
                    <a:pt x="758031" y="82441"/>
                  </a:cubicBezTo>
                  <a:lnTo>
                    <a:pt x="758031" y="82441"/>
                  </a:lnTo>
                  <a:cubicBezTo>
                    <a:pt x="758031" y="104306"/>
                    <a:pt x="749345" y="125275"/>
                    <a:pt x="733884" y="140736"/>
                  </a:cubicBezTo>
                  <a:cubicBezTo>
                    <a:pt x="718423" y="156197"/>
                    <a:pt x="697454" y="164882"/>
                    <a:pt x="675589" y="164882"/>
                  </a:cubicBezTo>
                  <a:lnTo>
                    <a:pt x="82441" y="164882"/>
                  </a:lnTo>
                  <a:cubicBezTo>
                    <a:pt x="60576" y="164882"/>
                    <a:pt x="39607" y="156197"/>
                    <a:pt x="24146" y="140736"/>
                  </a:cubicBezTo>
                  <a:cubicBezTo>
                    <a:pt x="8686" y="125275"/>
                    <a:pt x="0" y="104306"/>
                    <a:pt x="0" y="82441"/>
                  </a:cubicBezTo>
                  <a:lnTo>
                    <a:pt x="0" y="82441"/>
                  </a:lnTo>
                  <a:cubicBezTo>
                    <a:pt x="0" y="60576"/>
                    <a:pt x="8686" y="39607"/>
                    <a:pt x="24146" y="24146"/>
                  </a:cubicBezTo>
                  <a:cubicBezTo>
                    <a:pt x="39607" y="8686"/>
                    <a:pt x="60576" y="0"/>
                    <a:pt x="82441" y="0"/>
                  </a:cubicBezTo>
                  <a:close/>
                </a:path>
              </a:pathLst>
            </a:custGeom>
            <a:solidFill>
              <a:srgbClr val="FFB2C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758031" cy="222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099951" y="9263310"/>
            <a:ext cx="2381084" cy="62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BRAHIAN PULIDO.</a:t>
            </a:r>
          </a:p>
          <a:p>
            <a:pPr algn="ctr">
              <a:lnSpc>
                <a:spcPts val="2520"/>
              </a:lnSpc>
            </a:pPr>
            <a:r>
              <a:rPr lang="en-US" sz="1800" b="true">
                <a:solidFill>
                  <a:srgbClr val="000000"/>
                </a:solidFill>
                <a:latin typeface="Aileron Heavy"/>
                <a:ea typeface="Aileron Heavy"/>
                <a:cs typeface="Aileron Heavy"/>
                <a:sym typeface="Aileron Heavy"/>
              </a:rPr>
              <a:t>160004431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951188"/>
            <a:ext cx="18288000" cy="3705225"/>
            <a:chOff x="0" y="0"/>
            <a:chExt cx="4816593" cy="9758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75862"/>
            </a:xfrm>
            <a:custGeom>
              <a:avLst/>
              <a:gdLst/>
              <a:ahLst/>
              <a:cxnLst/>
              <a:rect r="r" b="b" t="t" l="l"/>
              <a:pathLst>
                <a:path h="97586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75862"/>
                  </a:lnTo>
                  <a:lnTo>
                    <a:pt x="0" y="975862"/>
                  </a:lnTo>
                  <a:close/>
                </a:path>
              </a:pathLst>
            </a:custGeom>
            <a:solidFill>
              <a:srgbClr val="FFB2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1033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87449" y="7439381"/>
            <a:ext cx="728840" cy="7288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87008" y="7658406"/>
            <a:ext cx="728840" cy="72884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741435" y="7638698"/>
            <a:ext cx="220869" cy="330206"/>
          </a:xfrm>
          <a:custGeom>
            <a:avLst/>
            <a:gdLst/>
            <a:ahLst/>
            <a:cxnLst/>
            <a:rect r="r" b="b" t="t" l="l"/>
            <a:pathLst>
              <a:path h="330206" w="220869">
                <a:moveTo>
                  <a:pt x="0" y="0"/>
                </a:moveTo>
                <a:lnTo>
                  <a:pt x="220869" y="0"/>
                </a:lnTo>
                <a:lnTo>
                  <a:pt x="220869" y="330206"/>
                </a:lnTo>
                <a:lnTo>
                  <a:pt x="0" y="33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40993" y="7857723"/>
            <a:ext cx="220869" cy="330206"/>
          </a:xfrm>
          <a:custGeom>
            <a:avLst/>
            <a:gdLst/>
            <a:ahLst/>
            <a:cxnLst/>
            <a:rect r="r" b="b" t="t" l="l"/>
            <a:pathLst>
              <a:path h="330206" w="220869">
                <a:moveTo>
                  <a:pt x="0" y="0"/>
                </a:moveTo>
                <a:lnTo>
                  <a:pt x="220869" y="0"/>
                </a:lnTo>
                <a:lnTo>
                  <a:pt x="220869" y="330206"/>
                </a:lnTo>
                <a:lnTo>
                  <a:pt x="0" y="33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3948384" y="-2795743"/>
            <a:ext cx="6768900" cy="67689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90044" y="2114662"/>
            <a:ext cx="7595484" cy="5022147"/>
          </a:xfrm>
          <a:custGeom>
            <a:avLst/>
            <a:gdLst/>
            <a:ahLst/>
            <a:cxnLst/>
            <a:rect r="r" b="b" t="t" l="l"/>
            <a:pathLst>
              <a:path h="5022147" w="7595484">
                <a:moveTo>
                  <a:pt x="0" y="0"/>
                </a:moveTo>
                <a:lnTo>
                  <a:pt x="7595483" y="0"/>
                </a:lnTo>
                <a:lnTo>
                  <a:pt x="7595483" y="5022148"/>
                </a:lnTo>
                <a:lnTo>
                  <a:pt x="0" y="502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41" r="0" b="0"/>
            </a:stretch>
          </a:blipFill>
          <a:ln w="38100" cap="sq">
            <a:solidFill>
              <a:srgbClr val="FFB2CF"/>
            </a:solidFill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187687" y="2114662"/>
            <a:ext cx="6937455" cy="5022147"/>
          </a:xfrm>
          <a:custGeom>
            <a:avLst/>
            <a:gdLst/>
            <a:ahLst/>
            <a:cxnLst/>
            <a:rect r="r" b="b" t="t" l="l"/>
            <a:pathLst>
              <a:path h="5022147" w="6937455">
                <a:moveTo>
                  <a:pt x="0" y="0"/>
                </a:moveTo>
                <a:lnTo>
                  <a:pt x="6937454" y="0"/>
                </a:lnTo>
                <a:lnTo>
                  <a:pt x="6937454" y="5022148"/>
                </a:lnTo>
                <a:lnTo>
                  <a:pt x="0" y="5022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59" t="0" r="-5996" b="0"/>
            </a:stretch>
          </a:blipFill>
          <a:ln w="38100" cap="sq">
            <a:solidFill>
              <a:srgbClr val="FFB2CF"/>
            </a:solidFill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4708776" y="587443"/>
            <a:ext cx="9766560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40"/>
              </a:lnSpc>
              <a:spcBef>
                <a:spcPct val="0"/>
              </a:spcBef>
            </a:pPr>
            <a:r>
              <a:rPr lang="en-US" b="true" sz="6500">
                <a:solidFill>
                  <a:srgbClr val="CC7A9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Diseño experimental.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459256" y="7340351"/>
            <a:ext cx="3923891" cy="130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Conjunto de datos de entrenamiento desbalanceado.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30047" y="7559376"/>
            <a:ext cx="3379713" cy="1746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Conjunto de datos de entrenamiento balanceado con data augmentation.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466359"/>
            <a:ext cx="18288000" cy="3705225"/>
            <a:chOff x="0" y="0"/>
            <a:chExt cx="4816593" cy="9758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75862"/>
            </a:xfrm>
            <a:custGeom>
              <a:avLst/>
              <a:gdLst/>
              <a:ahLst/>
              <a:cxnLst/>
              <a:rect r="r" b="b" t="t" l="l"/>
              <a:pathLst>
                <a:path h="97586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75862"/>
                  </a:lnTo>
                  <a:lnTo>
                    <a:pt x="0" y="975862"/>
                  </a:lnTo>
                  <a:close/>
                </a:path>
              </a:pathLst>
            </a:custGeom>
            <a:solidFill>
              <a:srgbClr val="FFB2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1033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08776" y="7171584"/>
            <a:ext cx="728840" cy="7288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962761" y="7370901"/>
            <a:ext cx="220869" cy="330206"/>
          </a:xfrm>
          <a:custGeom>
            <a:avLst/>
            <a:gdLst/>
            <a:ahLst/>
            <a:cxnLst/>
            <a:rect r="r" b="b" t="t" l="l"/>
            <a:pathLst>
              <a:path h="330206" w="220869">
                <a:moveTo>
                  <a:pt x="0" y="0"/>
                </a:moveTo>
                <a:lnTo>
                  <a:pt x="220869" y="0"/>
                </a:lnTo>
                <a:lnTo>
                  <a:pt x="220869" y="330206"/>
                </a:lnTo>
                <a:lnTo>
                  <a:pt x="0" y="33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948384" y="-2795743"/>
            <a:ext cx="6768900" cy="67689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174443" y="3938899"/>
            <a:ext cx="14026851" cy="2187761"/>
          </a:xfrm>
          <a:custGeom>
            <a:avLst/>
            <a:gdLst/>
            <a:ahLst/>
            <a:cxnLst/>
            <a:rect r="r" b="b" t="t" l="l"/>
            <a:pathLst>
              <a:path h="2187761" w="14026851">
                <a:moveTo>
                  <a:pt x="0" y="0"/>
                </a:moveTo>
                <a:lnTo>
                  <a:pt x="14026850" y="0"/>
                </a:lnTo>
                <a:lnTo>
                  <a:pt x="14026850" y="2187761"/>
                </a:lnTo>
                <a:lnTo>
                  <a:pt x="0" y="21877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5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304588" y="1328314"/>
            <a:ext cx="9766560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40"/>
              </a:lnSpc>
              <a:spcBef>
                <a:spcPct val="0"/>
              </a:spcBef>
            </a:pPr>
            <a:r>
              <a:rPr lang="en-US" b="true" sz="6500">
                <a:solidFill>
                  <a:srgbClr val="CC7A9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Diseño experimental.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41194" y="7114434"/>
            <a:ext cx="7301723" cy="869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Resultados de precisión media y desviación estándar de los modelos.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466359"/>
            <a:ext cx="18288000" cy="3705225"/>
            <a:chOff x="0" y="0"/>
            <a:chExt cx="4816593" cy="9758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75862"/>
            </a:xfrm>
            <a:custGeom>
              <a:avLst/>
              <a:gdLst/>
              <a:ahLst/>
              <a:cxnLst/>
              <a:rect r="r" b="b" t="t" l="l"/>
              <a:pathLst>
                <a:path h="97586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75862"/>
                  </a:lnTo>
                  <a:lnTo>
                    <a:pt x="0" y="975862"/>
                  </a:ln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1033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370842" y="7536004"/>
            <a:ext cx="728840" cy="7288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624827" y="7735321"/>
            <a:ext cx="220869" cy="330206"/>
          </a:xfrm>
          <a:custGeom>
            <a:avLst/>
            <a:gdLst/>
            <a:ahLst/>
            <a:cxnLst/>
            <a:rect r="r" b="b" t="t" l="l"/>
            <a:pathLst>
              <a:path h="330206" w="220869">
                <a:moveTo>
                  <a:pt x="0" y="0"/>
                </a:moveTo>
                <a:lnTo>
                  <a:pt x="220869" y="0"/>
                </a:lnTo>
                <a:lnTo>
                  <a:pt x="220869" y="330206"/>
                </a:lnTo>
                <a:lnTo>
                  <a:pt x="0" y="33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948384" y="-2795743"/>
            <a:ext cx="6768900" cy="67689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370842" y="2706827"/>
            <a:ext cx="9546316" cy="4464757"/>
          </a:xfrm>
          <a:custGeom>
            <a:avLst/>
            <a:gdLst/>
            <a:ahLst/>
            <a:cxnLst/>
            <a:rect r="r" b="b" t="t" l="l"/>
            <a:pathLst>
              <a:path h="4464757" w="9546316">
                <a:moveTo>
                  <a:pt x="0" y="0"/>
                </a:moveTo>
                <a:lnTo>
                  <a:pt x="9546316" y="0"/>
                </a:lnTo>
                <a:lnTo>
                  <a:pt x="9546316" y="4464757"/>
                </a:lnTo>
                <a:lnTo>
                  <a:pt x="0" y="44647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04" t="-450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950705" y="1328314"/>
            <a:ext cx="10386590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40"/>
              </a:lnSpc>
              <a:spcBef>
                <a:spcPct val="0"/>
              </a:spcBef>
            </a:pPr>
            <a:r>
              <a:rPr lang="en-US" b="true" sz="6500">
                <a:solidFill>
                  <a:srgbClr val="CC7A9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Medidas de desempeño.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493138" y="7478854"/>
            <a:ext cx="7301723" cy="869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Resultados del modelo MobileNetV2 después del entrenamiento.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466359"/>
            <a:ext cx="18288000" cy="3705225"/>
            <a:chOff x="0" y="0"/>
            <a:chExt cx="4816593" cy="9758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975862"/>
            </a:xfrm>
            <a:custGeom>
              <a:avLst/>
              <a:gdLst/>
              <a:ahLst/>
              <a:cxnLst/>
              <a:rect r="r" b="b" t="t" l="l"/>
              <a:pathLst>
                <a:path h="97586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975862"/>
                  </a:lnTo>
                  <a:lnTo>
                    <a:pt x="0" y="975862"/>
                  </a:ln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1033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191123" y="8204967"/>
            <a:ext cx="728840" cy="72884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445109" y="8404284"/>
            <a:ext cx="220869" cy="330206"/>
          </a:xfrm>
          <a:custGeom>
            <a:avLst/>
            <a:gdLst/>
            <a:ahLst/>
            <a:cxnLst/>
            <a:rect r="r" b="b" t="t" l="l"/>
            <a:pathLst>
              <a:path h="330206" w="220869">
                <a:moveTo>
                  <a:pt x="0" y="0"/>
                </a:moveTo>
                <a:lnTo>
                  <a:pt x="220868" y="0"/>
                </a:lnTo>
                <a:lnTo>
                  <a:pt x="220868" y="330206"/>
                </a:lnTo>
                <a:lnTo>
                  <a:pt x="0" y="33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948384" y="-2795743"/>
            <a:ext cx="6768900" cy="67689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77563" y="2311074"/>
            <a:ext cx="10096445" cy="7603496"/>
          </a:xfrm>
          <a:custGeom>
            <a:avLst/>
            <a:gdLst/>
            <a:ahLst/>
            <a:cxnLst/>
            <a:rect r="r" b="b" t="t" l="l"/>
            <a:pathLst>
              <a:path h="7603496" w="10096445">
                <a:moveTo>
                  <a:pt x="0" y="0"/>
                </a:moveTo>
                <a:lnTo>
                  <a:pt x="10096445" y="0"/>
                </a:lnTo>
                <a:lnTo>
                  <a:pt x="10096445" y="7603495"/>
                </a:lnTo>
                <a:lnTo>
                  <a:pt x="0" y="7603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8B5B8B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3950705" y="677854"/>
            <a:ext cx="10386590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40"/>
              </a:lnSpc>
              <a:spcBef>
                <a:spcPct val="0"/>
              </a:spcBef>
            </a:pPr>
            <a:r>
              <a:rPr lang="en-US" b="true" sz="6500">
                <a:solidFill>
                  <a:srgbClr val="CC7A9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Medidas de desempeño.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919963" y="8147817"/>
            <a:ext cx="5339337" cy="869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Matriz de confusión modelo MobileNetV2 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3716" y="8168362"/>
            <a:ext cx="874849" cy="874849"/>
            <a:chOff x="0" y="0"/>
            <a:chExt cx="230413" cy="2304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413" cy="230413"/>
            </a:xfrm>
            <a:custGeom>
              <a:avLst/>
              <a:gdLst/>
              <a:ahLst/>
              <a:cxnLst/>
              <a:rect r="r" b="b" t="t" l="l"/>
              <a:pathLst>
                <a:path h="230413" w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0413" cy="287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B2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816593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014876" y="8387118"/>
            <a:ext cx="292528" cy="437338"/>
          </a:xfrm>
          <a:custGeom>
            <a:avLst/>
            <a:gdLst/>
            <a:ahLst/>
            <a:cxnLst/>
            <a:rect r="r" b="b" t="t" l="l"/>
            <a:pathLst>
              <a:path h="437338" w="292528">
                <a:moveTo>
                  <a:pt x="0" y="0"/>
                </a:moveTo>
                <a:lnTo>
                  <a:pt x="292528" y="0"/>
                </a:lnTo>
                <a:lnTo>
                  <a:pt x="292528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64858" y="1060490"/>
            <a:ext cx="2061808" cy="307397"/>
          </a:xfrm>
          <a:custGeom>
            <a:avLst/>
            <a:gdLst/>
            <a:ahLst/>
            <a:cxnLst/>
            <a:rect r="r" b="b" t="t" l="l"/>
            <a:pathLst>
              <a:path h="307397" w="2061808">
                <a:moveTo>
                  <a:pt x="0" y="0"/>
                </a:moveTo>
                <a:lnTo>
                  <a:pt x="2061808" y="0"/>
                </a:lnTo>
                <a:lnTo>
                  <a:pt x="2061808" y="307397"/>
                </a:lnTo>
                <a:lnTo>
                  <a:pt x="0" y="307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05866" y="2072716"/>
            <a:ext cx="12158992" cy="5880558"/>
          </a:xfrm>
          <a:custGeom>
            <a:avLst/>
            <a:gdLst/>
            <a:ahLst/>
            <a:cxnLst/>
            <a:rect r="r" b="b" t="t" l="l"/>
            <a:pathLst>
              <a:path h="5880558" w="12158992">
                <a:moveTo>
                  <a:pt x="0" y="0"/>
                </a:moveTo>
                <a:lnTo>
                  <a:pt x="12158992" y="0"/>
                </a:lnTo>
                <a:lnTo>
                  <a:pt x="12158992" y="5880558"/>
                </a:lnTo>
                <a:lnTo>
                  <a:pt x="0" y="5880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82" t="-2959" r="0" b="0"/>
            </a:stretch>
          </a:blipFill>
          <a:ln w="38100" cap="sq">
            <a:solidFill>
              <a:srgbClr val="8B5B8B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725958"/>
            <a:ext cx="8115300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40"/>
              </a:lnSpc>
              <a:spcBef>
                <a:spcPct val="0"/>
              </a:spcBef>
            </a:pPr>
            <a:r>
              <a:rPr lang="en-US" b="true" sz="6500">
                <a:solidFill>
                  <a:srgbClr val="CC7A9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Resultados.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6371" y="8310512"/>
            <a:ext cx="931939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CC7A99"/>
                </a:solidFill>
                <a:latin typeface="Aileron Bold"/>
                <a:ea typeface="Aileron Bold"/>
                <a:cs typeface="Aileron Bold"/>
                <a:sym typeface="Aileron Bold"/>
              </a:rPr>
              <a:t>Resultados clase 0.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23716" y="8092550"/>
            <a:ext cx="874849" cy="874849"/>
            <a:chOff x="0" y="0"/>
            <a:chExt cx="230413" cy="2304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413" cy="230413"/>
            </a:xfrm>
            <a:custGeom>
              <a:avLst/>
              <a:gdLst/>
              <a:ahLst/>
              <a:cxnLst/>
              <a:rect r="r" b="b" t="t" l="l"/>
              <a:pathLst>
                <a:path h="230413" w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0413" cy="287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B2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816593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014876" y="8311306"/>
            <a:ext cx="292528" cy="437338"/>
          </a:xfrm>
          <a:custGeom>
            <a:avLst/>
            <a:gdLst/>
            <a:ahLst/>
            <a:cxnLst/>
            <a:rect r="r" b="b" t="t" l="l"/>
            <a:pathLst>
              <a:path h="437338" w="292528">
                <a:moveTo>
                  <a:pt x="0" y="0"/>
                </a:moveTo>
                <a:lnTo>
                  <a:pt x="292528" y="0"/>
                </a:lnTo>
                <a:lnTo>
                  <a:pt x="292528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64858" y="1060490"/>
            <a:ext cx="2061808" cy="307397"/>
          </a:xfrm>
          <a:custGeom>
            <a:avLst/>
            <a:gdLst/>
            <a:ahLst/>
            <a:cxnLst/>
            <a:rect r="r" b="b" t="t" l="l"/>
            <a:pathLst>
              <a:path h="307397" w="2061808">
                <a:moveTo>
                  <a:pt x="0" y="0"/>
                </a:moveTo>
                <a:lnTo>
                  <a:pt x="2061808" y="0"/>
                </a:lnTo>
                <a:lnTo>
                  <a:pt x="2061808" y="307397"/>
                </a:lnTo>
                <a:lnTo>
                  <a:pt x="0" y="307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51288" y="1967878"/>
            <a:ext cx="12185423" cy="5833771"/>
          </a:xfrm>
          <a:custGeom>
            <a:avLst/>
            <a:gdLst/>
            <a:ahLst/>
            <a:cxnLst/>
            <a:rect r="r" b="b" t="t" l="l"/>
            <a:pathLst>
              <a:path h="5833771" w="12185423">
                <a:moveTo>
                  <a:pt x="0" y="0"/>
                </a:moveTo>
                <a:lnTo>
                  <a:pt x="12185424" y="0"/>
                </a:lnTo>
                <a:lnTo>
                  <a:pt x="12185424" y="5833771"/>
                </a:lnTo>
                <a:lnTo>
                  <a:pt x="0" y="58337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8B5B8B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725958"/>
            <a:ext cx="8115300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40"/>
              </a:lnSpc>
              <a:spcBef>
                <a:spcPct val="0"/>
              </a:spcBef>
            </a:pPr>
            <a:r>
              <a:rPr lang="en-US" b="true" sz="6500">
                <a:solidFill>
                  <a:srgbClr val="CC7A9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Resultados.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6371" y="8234700"/>
            <a:ext cx="931939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CC7A99"/>
                </a:solidFill>
                <a:latin typeface="Aileron Bold"/>
                <a:ea typeface="Aileron Bold"/>
                <a:cs typeface="Aileron Bold"/>
                <a:sym typeface="Aileron Bold"/>
              </a:rPr>
              <a:t>Resultados clase 1.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07977" y="7997698"/>
            <a:ext cx="874849" cy="874849"/>
            <a:chOff x="0" y="0"/>
            <a:chExt cx="230413" cy="2304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0413" cy="230413"/>
            </a:xfrm>
            <a:custGeom>
              <a:avLst/>
              <a:gdLst/>
              <a:ahLst/>
              <a:cxnLst/>
              <a:rect r="r" b="b" t="t" l="l"/>
              <a:pathLst>
                <a:path h="230413" w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0413" cy="287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B2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816593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99138" y="8216454"/>
            <a:ext cx="292528" cy="437338"/>
          </a:xfrm>
          <a:custGeom>
            <a:avLst/>
            <a:gdLst/>
            <a:ahLst/>
            <a:cxnLst/>
            <a:rect r="r" b="b" t="t" l="l"/>
            <a:pathLst>
              <a:path h="437338" w="292528">
                <a:moveTo>
                  <a:pt x="0" y="0"/>
                </a:moveTo>
                <a:lnTo>
                  <a:pt x="292527" y="0"/>
                </a:lnTo>
                <a:lnTo>
                  <a:pt x="292527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64858" y="1060490"/>
            <a:ext cx="2061808" cy="307397"/>
          </a:xfrm>
          <a:custGeom>
            <a:avLst/>
            <a:gdLst/>
            <a:ahLst/>
            <a:cxnLst/>
            <a:rect r="r" b="b" t="t" l="l"/>
            <a:pathLst>
              <a:path h="307397" w="2061808">
                <a:moveTo>
                  <a:pt x="0" y="0"/>
                </a:moveTo>
                <a:lnTo>
                  <a:pt x="2061808" y="0"/>
                </a:lnTo>
                <a:lnTo>
                  <a:pt x="2061808" y="307397"/>
                </a:lnTo>
                <a:lnTo>
                  <a:pt x="0" y="3073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57619" y="2289302"/>
            <a:ext cx="12372762" cy="5327396"/>
          </a:xfrm>
          <a:custGeom>
            <a:avLst/>
            <a:gdLst/>
            <a:ahLst/>
            <a:cxnLst/>
            <a:rect r="r" b="b" t="t" l="l"/>
            <a:pathLst>
              <a:path h="5327396" w="12372762">
                <a:moveTo>
                  <a:pt x="0" y="0"/>
                </a:moveTo>
                <a:lnTo>
                  <a:pt x="12372762" y="0"/>
                </a:lnTo>
                <a:lnTo>
                  <a:pt x="12372762" y="5327396"/>
                </a:lnTo>
                <a:lnTo>
                  <a:pt x="0" y="53273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210" t="0" r="-315" b="-7151"/>
            </a:stretch>
          </a:blipFill>
          <a:ln w="38100" cap="sq">
            <a:solidFill>
              <a:srgbClr val="CC7A99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725958"/>
            <a:ext cx="8115300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40"/>
              </a:lnSpc>
              <a:spcBef>
                <a:spcPct val="0"/>
              </a:spcBef>
            </a:pPr>
            <a:r>
              <a:rPr lang="en-US" b="true" sz="6500">
                <a:solidFill>
                  <a:srgbClr val="CC7A9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Resultados.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60632" y="8139848"/>
            <a:ext cx="931939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CC7A99"/>
                </a:solidFill>
                <a:latin typeface="Aileron Bold"/>
                <a:ea typeface="Aileron Bold"/>
                <a:cs typeface="Aileron Bold"/>
                <a:sym typeface="Aileron Bold"/>
              </a:rPr>
              <a:t>Aplicacion web par consumo del modelo.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477793" y="5250038"/>
            <a:ext cx="9619046" cy="3498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true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Este proyecto permitió explorar y aprender sobre modelos de redes neuronales convolucionales (CNN) en el análisis de imágenes histopatológicas, abordando desafíos técnicos y oportunidades de implementar inteligencia artificial en la salud. Aunque desarrollado en un entorno de investigación, proporcionó valiosos conocimientos sobre el desarrollo, entrenamiento y evaluación de modelos de IA, sentando una base para futuras investigaciones y aprendizaje profundo.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477793" y="2238476"/>
            <a:ext cx="6161062" cy="1247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99"/>
              </a:lnSpc>
              <a:spcBef>
                <a:spcPct val="0"/>
              </a:spcBef>
            </a:pPr>
            <a:r>
              <a:rPr lang="en-US" b="true" sz="7499" strike="noStrike" u="none">
                <a:solidFill>
                  <a:srgbClr val="CC7A9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Conclusión.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17148" y="3486251"/>
            <a:ext cx="5483984" cy="6800749"/>
            <a:chOff x="0" y="0"/>
            <a:chExt cx="1444341" cy="179114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44341" cy="1791144"/>
            </a:xfrm>
            <a:custGeom>
              <a:avLst/>
              <a:gdLst/>
              <a:ahLst/>
              <a:cxnLst/>
              <a:rect r="r" b="b" t="t" l="l"/>
              <a:pathLst>
                <a:path h="1791144" w="1444341">
                  <a:moveTo>
                    <a:pt x="0" y="0"/>
                  </a:moveTo>
                  <a:lnTo>
                    <a:pt x="1444341" y="0"/>
                  </a:lnTo>
                  <a:lnTo>
                    <a:pt x="1444341" y="1791144"/>
                  </a:lnTo>
                  <a:lnTo>
                    <a:pt x="0" y="1791144"/>
                  </a:lnTo>
                  <a:close/>
                </a:path>
              </a:pathLst>
            </a:custGeom>
            <a:solidFill>
              <a:srgbClr val="FFB2C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444341" cy="18482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605193" y="370936"/>
            <a:ext cx="8635613" cy="8624819"/>
          </a:xfrm>
          <a:custGeom>
            <a:avLst/>
            <a:gdLst/>
            <a:ahLst/>
            <a:cxnLst/>
            <a:rect r="r" b="b" t="t" l="l"/>
            <a:pathLst>
              <a:path h="8624819" w="8635613">
                <a:moveTo>
                  <a:pt x="0" y="0"/>
                </a:moveTo>
                <a:lnTo>
                  <a:pt x="8635613" y="0"/>
                </a:lnTo>
                <a:lnTo>
                  <a:pt x="8635613" y="8624819"/>
                </a:lnTo>
                <a:lnTo>
                  <a:pt x="0" y="8624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01794" y="1028700"/>
            <a:ext cx="5999337" cy="599933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8888" t="0" r="-38888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477793" y="3973157"/>
            <a:ext cx="2175726" cy="324381"/>
          </a:xfrm>
          <a:custGeom>
            <a:avLst/>
            <a:gdLst/>
            <a:ahLst/>
            <a:cxnLst/>
            <a:rect r="r" b="b" t="t" l="l"/>
            <a:pathLst>
              <a:path h="324381" w="2175726">
                <a:moveTo>
                  <a:pt x="0" y="0"/>
                </a:moveTo>
                <a:lnTo>
                  <a:pt x="2175726" y="0"/>
                </a:lnTo>
                <a:lnTo>
                  <a:pt x="2175726" y="324381"/>
                </a:lnTo>
                <a:lnTo>
                  <a:pt x="0" y="324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948384" y="-2795743"/>
            <a:ext cx="6768900" cy="67689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325683"/>
            <a:chOff x="0" y="0"/>
            <a:chExt cx="4816593" cy="612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12526"/>
            </a:xfrm>
            <a:custGeom>
              <a:avLst/>
              <a:gdLst/>
              <a:ahLst/>
              <a:cxnLst/>
              <a:rect r="r" b="b" t="t" l="l"/>
              <a:pathLst>
                <a:path h="6125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12526"/>
                  </a:lnTo>
                  <a:lnTo>
                    <a:pt x="0" y="612526"/>
                  </a:lnTo>
                  <a:close/>
                </a:path>
              </a:pathLst>
            </a:custGeom>
            <a:solidFill>
              <a:srgbClr val="FFB2C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669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93283" y="889626"/>
            <a:ext cx="7724452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40"/>
              </a:lnSpc>
              <a:spcBef>
                <a:spcPct val="0"/>
              </a:spcBef>
            </a:pPr>
            <a:r>
              <a:rPr lang="en-US" b="true" sz="6500">
                <a:solidFill>
                  <a:srgbClr val="CC7A9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Referencias.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2490" y="2630519"/>
            <a:ext cx="15783019" cy="720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19"/>
              </a:lnSpc>
            </a:pPr>
            <a:r>
              <a:rPr lang="en-US" sz="1870" b="true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1. Angel Cruz-Roa, Ajay Basavanhally, Fabio González, Hannah Gilmore, Michael</a:t>
            </a:r>
          </a:p>
          <a:p>
            <a:pPr algn="just">
              <a:lnSpc>
                <a:spcPts val="2619"/>
              </a:lnSpc>
            </a:pPr>
            <a:r>
              <a:rPr lang="en-US" sz="1870" b="true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Feldman, Shridar Ganesan, Natalie Shih, John Tomaszewski, and Anant Madabhushi "Automatic detection of invasive ductal carcinoma in whole slide images with</a:t>
            </a:r>
          </a:p>
          <a:p>
            <a:pPr algn="just">
              <a:lnSpc>
                <a:spcPts val="2619"/>
              </a:lnSpc>
            </a:pPr>
            <a:r>
              <a:rPr lang="en-US" sz="1870" b="true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convolutional neural networks", Proc. SPIE 9041, Medical Imaging 2014: Digital</a:t>
            </a:r>
          </a:p>
          <a:p>
            <a:pPr algn="just">
              <a:lnSpc>
                <a:spcPts val="2619"/>
              </a:lnSpc>
            </a:pPr>
            <a:r>
              <a:rPr lang="en-US" sz="1870" b="true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Pathology, 904103 (20 March 2014); https://doi.org/10.1117/12.2043872</a:t>
            </a:r>
          </a:p>
          <a:p>
            <a:pPr algn="just">
              <a:lnSpc>
                <a:spcPts val="2619"/>
              </a:lnSpc>
            </a:pPr>
            <a:r>
              <a:rPr lang="en-US" sz="1870" b="true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2. Ariefwan, M. R. M., Diyasa, I. G. S. M., &amp; Hindrayani, K. M. (2023).</a:t>
            </a:r>
          </a:p>
          <a:p>
            <a:pPr algn="just">
              <a:lnSpc>
                <a:spcPts val="2619"/>
              </a:lnSpc>
            </a:pPr>
            <a:r>
              <a:rPr lang="en-US" sz="1870" b="true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InceptionV3, ResNet50, ResNet18 and MobileNetV2 Performance Comparison on Face Recognition Classification. Literasi Nusantara, 4(1), 1–10.</a:t>
            </a:r>
          </a:p>
          <a:p>
            <a:pPr algn="just">
              <a:lnSpc>
                <a:spcPts val="2619"/>
              </a:lnSpc>
            </a:pPr>
            <a:r>
              <a:rPr lang="en-US" sz="1870" b="true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https://doi.org/10.56480/jln.v4i1.990</a:t>
            </a:r>
          </a:p>
          <a:p>
            <a:pPr algn="just">
              <a:lnSpc>
                <a:spcPts val="2619"/>
              </a:lnSpc>
            </a:pPr>
            <a:r>
              <a:rPr lang="en-US" sz="1870" b="true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3. Breast histopathology images. (2017, 19 diciembre). Kaggle.</a:t>
            </a:r>
          </a:p>
          <a:p>
            <a:pPr algn="just">
              <a:lnSpc>
                <a:spcPts val="2619"/>
              </a:lnSpc>
            </a:pPr>
            <a:r>
              <a:rPr lang="en-US" sz="1870" b="true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https://www.kaggle.com/datasets/paultimothymooney/breast-histopathologyimages/data</a:t>
            </a:r>
          </a:p>
          <a:p>
            <a:pPr algn="just">
              <a:lnSpc>
                <a:spcPts val="2619"/>
              </a:lnSpc>
            </a:pPr>
            <a:r>
              <a:rPr lang="en-US" sz="1870" b="true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4. Chanampe, H., Aciar, S., &amp; De La Vega, M. (2019, abril). Modelo de</a:t>
            </a:r>
          </a:p>
          <a:p>
            <a:pPr algn="just">
              <a:lnSpc>
                <a:spcPts val="2619"/>
              </a:lnSpc>
            </a:pPr>
            <a:r>
              <a:rPr lang="en-US" sz="1870" b="true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Redes Neuronales Convolucionales Profundas para la Clasificación de Lesiones en Ecografías Mamarias. Repositorio Institucional de la UNLP.</a:t>
            </a:r>
          </a:p>
          <a:p>
            <a:pPr algn="just">
              <a:lnSpc>
                <a:spcPts val="2619"/>
              </a:lnSpc>
            </a:pPr>
            <a:r>
              <a:rPr lang="en-US" sz="1870" b="true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https://sedici.unlp.edu.ar/bitstream/handle/10915/77381/Documento_completo.pdfPDFA.pdf?sequence=1&amp;isAllowed=y</a:t>
            </a:r>
          </a:p>
          <a:p>
            <a:pPr algn="just">
              <a:lnSpc>
                <a:spcPts val="2619"/>
              </a:lnSpc>
            </a:pPr>
            <a:r>
              <a:rPr lang="en-US" sz="1870" b="true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5. Giménez Devis, C. (2022). Detección automática de carcinoma ductal invasivo.</a:t>
            </a:r>
          </a:p>
          <a:p>
            <a:pPr algn="just">
              <a:lnSpc>
                <a:spcPts val="2619"/>
              </a:lnSpc>
            </a:pPr>
            <a:r>
              <a:rPr lang="en-US" sz="1870" b="true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[Tesis de grado]. UNIVERSITAT POLITÈCNICA DE VALÈNCIA.</a:t>
            </a:r>
          </a:p>
          <a:p>
            <a:pPr algn="just">
              <a:lnSpc>
                <a:spcPts val="2619"/>
              </a:lnSpc>
            </a:pPr>
            <a:r>
              <a:rPr lang="en-US" sz="1870" b="true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6. Y. LeCun, Y. Bengio, and G. Hinton, “Deep learning,” Nature, vol. 521, no. 7553,</a:t>
            </a:r>
          </a:p>
          <a:p>
            <a:pPr algn="just">
              <a:lnSpc>
                <a:spcPts val="2619"/>
              </a:lnSpc>
            </a:pPr>
            <a:r>
              <a:rPr lang="en-US" sz="1870" b="true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pp. 436–444, 2015.</a:t>
            </a:r>
          </a:p>
          <a:p>
            <a:pPr algn="just">
              <a:lnSpc>
                <a:spcPts val="2619"/>
              </a:lnSpc>
            </a:pPr>
            <a:r>
              <a:rPr lang="en-US" sz="1870" b="true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7. Prechelt, L. (1998). Early Stopping - But When?. In: Orr, G.B., Müller, KR. (eds)</a:t>
            </a:r>
          </a:p>
          <a:p>
            <a:pPr algn="just">
              <a:lnSpc>
                <a:spcPts val="2619"/>
              </a:lnSpc>
            </a:pPr>
            <a:r>
              <a:rPr lang="en-US" sz="1870" b="true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Neural Networks: Tricks of the Trade. Lecture Notes in Computer Science, vol 1524.</a:t>
            </a:r>
          </a:p>
          <a:p>
            <a:pPr algn="just" marL="0" indent="0" lvl="0">
              <a:lnSpc>
                <a:spcPts val="2619"/>
              </a:lnSpc>
              <a:spcBef>
                <a:spcPct val="0"/>
              </a:spcBef>
            </a:pPr>
            <a:r>
              <a:rPr lang="en-US" b="true" sz="1870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Springer, Berlin, Heidelberg. https://doi.org/10.1007/3-540-49430-8_3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93283" y="1818978"/>
            <a:ext cx="2158989" cy="321886"/>
          </a:xfrm>
          <a:custGeom>
            <a:avLst/>
            <a:gdLst/>
            <a:ahLst/>
            <a:cxnLst/>
            <a:rect r="r" b="b" t="t" l="l"/>
            <a:pathLst>
              <a:path h="321886" w="2158989">
                <a:moveTo>
                  <a:pt x="0" y="0"/>
                </a:moveTo>
                <a:lnTo>
                  <a:pt x="2158989" y="0"/>
                </a:lnTo>
                <a:lnTo>
                  <a:pt x="2158989" y="321886"/>
                </a:lnTo>
                <a:lnTo>
                  <a:pt x="0" y="321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6884463"/>
            <a:ext cx="18288000" cy="3402537"/>
            <a:chOff x="0" y="0"/>
            <a:chExt cx="4816593" cy="8961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96141"/>
            </a:xfrm>
            <a:custGeom>
              <a:avLst/>
              <a:gdLst/>
              <a:ahLst/>
              <a:cxnLst/>
              <a:rect r="r" b="b" t="t" l="l"/>
              <a:pathLst>
                <a:path h="89614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96141"/>
                  </a:lnTo>
                  <a:lnTo>
                    <a:pt x="0" y="896141"/>
                  </a:ln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953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6973362" y="3650247"/>
            <a:ext cx="4341276" cy="8914961"/>
          </a:xfrm>
          <a:custGeom>
            <a:avLst/>
            <a:gdLst/>
            <a:ahLst/>
            <a:cxnLst/>
            <a:rect r="r" b="b" t="t" l="l"/>
            <a:pathLst>
              <a:path h="8914961" w="4341276">
                <a:moveTo>
                  <a:pt x="0" y="0"/>
                </a:moveTo>
                <a:lnTo>
                  <a:pt x="4341276" y="0"/>
                </a:lnTo>
                <a:lnTo>
                  <a:pt x="4341276" y="8914962"/>
                </a:lnTo>
                <a:lnTo>
                  <a:pt x="0" y="8914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702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489399" y="4217471"/>
            <a:ext cx="8442143" cy="4788674"/>
            <a:chOff x="0" y="0"/>
            <a:chExt cx="1234657" cy="7003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34657" cy="700340"/>
            </a:xfrm>
            <a:custGeom>
              <a:avLst/>
              <a:gdLst/>
              <a:ahLst/>
              <a:cxnLst/>
              <a:rect r="r" b="b" t="t" l="l"/>
              <a:pathLst>
                <a:path h="700340" w="1234657">
                  <a:moveTo>
                    <a:pt x="0" y="0"/>
                  </a:moveTo>
                  <a:lnTo>
                    <a:pt x="1234657" y="0"/>
                  </a:lnTo>
                  <a:lnTo>
                    <a:pt x="1234657" y="700340"/>
                  </a:lnTo>
                  <a:lnTo>
                    <a:pt x="0" y="700340"/>
                  </a:lnTo>
                  <a:close/>
                </a:path>
              </a:pathLst>
            </a:custGeom>
            <a:blipFill>
              <a:blip r:embed="rId3"/>
              <a:stretch>
                <a:fillRect l="0" t="-8818" r="0" b="-8818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5504123"/>
            <a:ext cx="2729160" cy="406893"/>
          </a:xfrm>
          <a:custGeom>
            <a:avLst/>
            <a:gdLst/>
            <a:ahLst/>
            <a:cxnLst/>
            <a:rect r="r" b="b" t="t" l="l"/>
            <a:pathLst>
              <a:path h="406893" w="2729160">
                <a:moveTo>
                  <a:pt x="0" y="0"/>
                </a:moveTo>
                <a:lnTo>
                  <a:pt x="2729160" y="0"/>
                </a:lnTo>
                <a:lnTo>
                  <a:pt x="2729160" y="406893"/>
                </a:lnTo>
                <a:lnTo>
                  <a:pt x="0" y="406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30140" y="5504123"/>
            <a:ext cx="2729160" cy="406893"/>
          </a:xfrm>
          <a:custGeom>
            <a:avLst/>
            <a:gdLst/>
            <a:ahLst/>
            <a:cxnLst/>
            <a:rect r="r" b="b" t="t" l="l"/>
            <a:pathLst>
              <a:path h="406893" w="2729160">
                <a:moveTo>
                  <a:pt x="0" y="0"/>
                </a:moveTo>
                <a:lnTo>
                  <a:pt x="2729160" y="0"/>
                </a:lnTo>
                <a:lnTo>
                  <a:pt x="2729160" y="406893"/>
                </a:lnTo>
                <a:lnTo>
                  <a:pt x="0" y="4068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09208" y="1113318"/>
            <a:ext cx="16869584" cy="288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49"/>
              </a:lnSpc>
            </a:pPr>
            <a:r>
              <a:rPr lang="en-US" b="true" sz="14463">
                <a:solidFill>
                  <a:srgbClr val="CC7A99"/>
                </a:solidFill>
                <a:latin typeface="Agrandir Narrow Heavy"/>
                <a:ea typeface="Agrandir Narrow Heavy"/>
                <a:cs typeface="Agrandir Narrow Heavy"/>
                <a:sym typeface="Agrandir Narrow Heavy"/>
              </a:rPr>
              <a:t>¿PREGUNTAS?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049208"/>
            <a:ext cx="18288000" cy="3237792"/>
            <a:chOff x="0" y="0"/>
            <a:chExt cx="4816593" cy="8527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852752"/>
            </a:xfrm>
            <a:custGeom>
              <a:avLst/>
              <a:gdLst/>
              <a:ahLst/>
              <a:cxnLst/>
              <a:rect r="r" b="b" t="t" l="l"/>
              <a:pathLst>
                <a:path h="852752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52752"/>
                  </a:lnTo>
                  <a:lnTo>
                    <a:pt x="0" y="852752"/>
                  </a:ln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9099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114356" y="0"/>
            <a:ext cx="3427276" cy="4020223"/>
            <a:chOff x="0" y="0"/>
            <a:chExt cx="902657" cy="10588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2657" cy="1058824"/>
            </a:xfrm>
            <a:custGeom>
              <a:avLst/>
              <a:gdLst/>
              <a:ahLst/>
              <a:cxnLst/>
              <a:rect r="r" b="b" t="t" l="l"/>
              <a:pathLst>
                <a:path h="1058824" w="902657">
                  <a:moveTo>
                    <a:pt x="0" y="0"/>
                  </a:moveTo>
                  <a:lnTo>
                    <a:pt x="902657" y="0"/>
                  </a:lnTo>
                  <a:lnTo>
                    <a:pt x="902657" y="1058824"/>
                  </a:lnTo>
                  <a:lnTo>
                    <a:pt x="0" y="1058824"/>
                  </a:ln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02657" cy="1115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3416021" y="1913183"/>
            <a:ext cx="5227643" cy="10735147"/>
          </a:xfrm>
          <a:custGeom>
            <a:avLst/>
            <a:gdLst/>
            <a:ahLst/>
            <a:cxnLst/>
            <a:rect r="r" b="b" t="t" l="l"/>
            <a:pathLst>
              <a:path h="10735147" w="5227643">
                <a:moveTo>
                  <a:pt x="0" y="0"/>
                </a:moveTo>
                <a:lnTo>
                  <a:pt x="5227643" y="0"/>
                </a:lnTo>
                <a:lnTo>
                  <a:pt x="5227643" y="10735147"/>
                </a:lnTo>
                <a:lnTo>
                  <a:pt x="0" y="10735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1702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4020223"/>
            <a:ext cx="10002286" cy="5327059"/>
            <a:chOff x="0" y="0"/>
            <a:chExt cx="1549616" cy="825301"/>
          </a:xfrm>
        </p:grpSpPr>
        <p:sp>
          <p:nvSpPr>
            <p:cNvPr name="Freeform 10" id="10">
              <a:hlinkClick r:id="rId3" tooltip="https://brexia.com.mx/cancer-de-mama"/>
            </p:cNvPr>
            <p:cNvSpPr/>
            <p:nvPr/>
          </p:nvSpPr>
          <p:spPr>
            <a:xfrm flipH="false" flipV="false" rot="0">
              <a:off x="0" y="0"/>
              <a:ext cx="1549616" cy="825301"/>
            </a:xfrm>
            <a:custGeom>
              <a:avLst/>
              <a:gdLst/>
              <a:ahLst/>
              <a:cxnLst/>
              <a:rect r="r" b="b" t="t" l="l"/>
              <a:pathLst>
                <a:path h="825301" w="1549616">
                  <a:moveTo>
                    <a:pt x="0" y="0"/>
                  </a:moveTo>
                  <a:lnTo>
                    <a:pt x="1549616" y="0"/>
                  </a:lnTo>
                  <a:lnTo>
                    <a:pt x="1549616" y="825301"/>
                  </a:lnTo>
                  <a:lnTo>
                    <a:pt x="0" y="825301"/>
                  </a:lnTo>
                  <a:close/>
                </a:path>
              </a:pathLst>
            </a:custGeom>
            <a:blipFill>
              <a:blip r:embed="rId4"/>
              <a:stretch>
                <a:fillRect l="-1051" t="-8391" r="-1051" b="0"/>
              </a:stretch>
            </a:blipFill>
            <a:ln w="38100" cap="sq">
              <a:solidFill>
                <a:srgbClr val="FFB2CF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3576314" y="8469086"/>
            <a:ext cx="3682986" cy="789214"/>
            <a:chOff x="0" y="0"/>
            <a:chExt cx="970005" cy="2078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70005" cy="207859"/>
            </a:xfrm>
            <a:custGeom>
              <a:avLst/>
              <a:gdLst/>
              <a:ahLst/>
              <a:cxnLst/>
              <a:rect r="r" b="b" t="t" l="l"/>
              <a:pathLst>
                <a:path h="207859" w="970005">
                  <a:moveTo>
                    <a:pt x="103929" y="0"/>
                  </a:moveTo>
                  <a:lnTo>
                    <a:pt x="866075" y="0"/>
                  </a:lnTo>
                  <a:cubicBezTo>
                    <a:pt x="923474" y="0"/>
                    <a:pt x="970005" y="46531"/>
                    <a:pt x="970005" y="103929"/>
                  </a:cubicBezTo>
                  <a:lnTo>
                    <a:pt x="970005" y="103929"/>
                  </a:lnTo>
                  <a:cubicBezTo>
                    <a:pt x="970005" y="161328"/>
                    <a:pt x="923474" y="207859"/>
                    <a:pt x="866075" y="207859"/>
                  </a:cubicBezTo>
                  <a:lnTo>
                    <a:pt x="103929" y="207859"/>
                  </a:lnTo>
                  <a:cubicBezTo>
                    <a:pt x="46531" y="207859"/>
                    <a:pt x="0" y="161328"/>
                    <a:pt x="0" y="103929"/>
                  </a:cubicBezTo>
                  <a:lnTo>
                    <a:pt x="0" y="103929"/>
                  </a:lnTo>
                  <a:cubicBezTo>
                    <a:pt x="0" y="46531"/>
                    <a:pt x="46531" y="0"/>
                    <a:pt x="103929" y="0"/>
                  </a:cubicBez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70005" cy="2650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270411" y="8620378"/>
            <a:ext cx="801716" cy="459165"/>
          </a:xfrm>
          <a:custGeom>
            <a:avLst/>
            <a:gdLst/>
            <a:ahLst/>
            <a:cxnLst/>
            <a:rect r="r" b="b" t="t" l="l"/>
            <a:pathLst>
              <a:path h="459165" w="801716">
                <a:moveTo>
                  <a:pt x="0" y="0"/>
                </a:moveTo>
                <a:lnTo>
                  <a:pt x="801717" y="0"/>
                </a:lnTo>
                <a:lnTo>
                  <a:pt x="801717" y="459165"/>
                </a:lnTo>
                <a:lnTo>
                  <a:pt x="0" y="4591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01882" y="6382992"/>
            <a:ext cx="1709818" cy="254918"/>
          </a:xfrm>
          <a:custGeom>
            <a:avLst/>
            <a:gdLst/>
            <a:ahLst/>
            <a:cxnLst/>
            <a:rect r="r" b="b" t="t" l="l"/>
            <a:pathLst>
              <a:path h="254918" w="1709818">
                <a:moveTo>
                  <a:pt x="0" y="0"/>
                </a:moveTo>
                <a:lnTo>
                  <a:pt x="1709818" y="0"/>
                </a:lnTo>
                <a:lnTo>
                  <a:pt x="1709818" y="254918"/>
                </a:lnTo>
                <a:lnTo>
                  <a:pt x="0" y="2549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710939" y="739636"/>
            <a:ext cx="6228314" cy="4823525"/>
          </a:xfrm>
          <a:custGeom>
            <a:avLst/>
            <a:gdLst/>
            <a:ahLst/>
            <a:cxnLst/>
            <a:rect r="r" b="b" t="t" l="l"/>
            <a:pathLst>
              <a:path h="4823525" w="6228314">
                <a:moveTo>
                  <a:pt x="0" y="0"/>
                </a:moveTo>
                <a:lnTo>
                  <a:pt x="6228314" y="0"/>
                </a:lnTo>
                <a:lnTo>
                  <a:pt x="6228314" y="4823525"/>
                </a:lnTo>
                <a:lnTo>
                  <a:pt x="0" y="48235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FFB2CF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028700" y="2468775"/>
            <a:ext cx="10002286" cy="130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b="true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El carcinoma ductal invasivo es una de las principales causas de mortalidad global, y su detección temprana es clave para mejorar las probabilidades de tratamiento exitoso.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14400"/>
            <a:ext cx="6906818" cy="117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20"/>
              </a:lnSpc>
              <a:spcBef>
                <a:spcPct val="0"/>
              </a:spcBef>
            </a:pPr>
            <a:r>
              <a:rPr lang="en-US" b="true" sz="7000">
                <a:solidFill>
                  <a:srgbClr val="CC7A9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MOTIVACIÓN.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57153" y="8628794"/>
            <a:ext cx="1902833" cy="431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b="true" sz="2500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NEXT PAGE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95131" y="8978902"/>
            <a:ext cx="10002286" cy="1308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 i="true" u="sng">
                <a:solidFill>
                  <a:srgbClr val="322A2A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https://brexia.com.mx/cancer-de-mama</a:t>
            </a:r>
          </a:p>
          <a:p>
            <a:pPr algn="just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88562" y="5909462"/>
            <a:ext cx="4089461" cy="786722"/>
            <a:chOff x="0" y="0"/>
            <a:chExt cx="1077060" cy="2072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77060" cy="207203"/>
            </a:xfrm>
            <a:custGeom>
              <a:avLst/>
              <a:gdLst/>
              <a:ahLst/>
              <a:cxnLst/>
              <a:rect r="r" b="b" t="t" l="l"/>
              <a:pathLst>
                <a:path h="207203" w="1077060">
                  <a:moveTo>
                    <a:pt x="0" y="0"/>
                  </a:moveTo>
                  <a:lnTo>
                    <a:pt x="1077060" y="0"/>
                  </a:lnTo>
                  <a:lnTo>
                    <a:pt x="1077060" y="207203"/>
                  </a:lnTo>
                  <a:lnTo>
                    <a:pt x="0" y="207203"/>
                  </a:ln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077060" cy="264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568407" y="5795028"/>
            <a:ext cx="4089461" cy="786722"/>
            <a:chOff x="0" y="0"/>
            <a:chExt cx="1077060" cy="2072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7060" cy="207203"/>
            </a:xfrm>
            <a:custGeom>
              <a:avLst/>
              <a:gdLst/>
              <a:ahLst/>
              <a:cxnLst/>
              <a:rect r="r" b="b" t="t" l="l"/>
              <a:pathLst>
                <a:path h="207203" w="1077060">
                  <a:moveTo>
                    <a:pt x="0" y="0"/>
                  </a:moveTo>
                  <a:lnTo>
                    <a:pt x="1077060" y="0"/>
                  </a:lnTo>
                  <a:lnTo>
                    <a:pt x="1077060" y="207203"/>
                  </a:lnTo>
                  <a:lnTo>
                    <a:pt x="0" y="207203"/>
                  </a:ln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077060" cy="264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94619" y="1551909"/>
            <a:ext cx="4478868" cy="3997245"/>
            <a:chOff x="0" y="0"/>
            <a:chExt cx="633565" cy="565436"/>
          </a:xfrm>
        </p:grpSpPr>
        <p:sp>
          <p:nvSpPr>
            <p:cNvPr name="Freeform 9" id="9">
              <a:hlinkClick r:id="rId2" tooltip="https://www.cancer.org/es/cancer/tipos/cancer-de-seno/pruebas-de-deteccion-y-deteccion-temprana-del-cancer-de-seno/biopsia-del-seno/biopsia-del-seno-por-puncion-con-aguja-gruesa.html"/>
            </p:cNvPr>
            <p:cNvSpPr/>
            <p:nvPr/>
          </p:nvSpPr>
          <p:spPr>
            <a:xfrm flipH="false" flipV="false" rot="0">
              <a:off x="0" y="0"/>
              <a:ext cx="633565" cy="565436"/>
            </a:xfrm>
            <a:custGeom>
              <a:avLst/>
              <a:gdLst/>
              <a:ahLst/>
              <a:cxnLst/>
              <a:rect r="r" b="b" t="t" l="l"/>
              <a:pathLst>
                <a:path h="565436" w="633565">
                  <a:moveTo>
                    <a:pt x="0" y="0"/>
                  </a:moveTo>
                  <a:lnTo>
                    <a:pt x="633565" y="0"/>
                  </a:lnTo>
                  <a:lnTo>
                    <a:pt x="633565" y="565436"/>
                  </a:lnTo>
                  <a:lnTo>
                    <a:pt x="0" y="565436"/>
                  </a:lnTo>
                  <a:close/>
                </a:path>
              </a:pathLst>
            </a:custGeom>
            <a:blipFill>
              <a:blip r:embed="rId3"/>
              <a:stretch>
                <a:fillRect l="-2060" t="0" r="-2060" b="0"/>
              </a:stretch>
            </a:blipFill>
            <a:ln w="38100" cap="sq">
              <a:solidFill>
                <a:srgbClr val="8B5B8B"/>
              </a:solidFill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0" y="0"/>
            <a:ext cx="1955694" cy="10287000"/>
            <a:chOff x="0" y="0"/>
            <a:chExt cx="515080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5080" cy="2709333"/>
            </a:xfrm>
            <a:custGeom>
              <a:avLst/>
              <a:gdLst/>
              <a:ahLst/>
              <a:cxnLst/>
              <a:rect r="r" b="b" t="t" l="l"/>
              <a:pathLst>
                <a:path h="2709333" w="515080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9DDE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899155" y="6793077"/>
            <a:ext cx="4868274" cy="2995965"/>
            <a:chOff x="0" y="0"/>
            <a:chExt cx="1282179" cy="78906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82179" cy="789061"/>
            </a:xfrm>
            <a:custGeom>
              <a:avLst/>
              <a:gdLst/>
              <a:ahLst/>
              <a:cxnLst/>
              <a:rect r="r" b="b" t="t" l="l"/>
              <a:pathLst>
                <a:path h="789061" w="1282179">
                  <a:moveTo>
                    <a:pt x="159028" y="0"/>
                  </a:moveTo>
                  <a:lnTo>
                    <a:pt x="1123151" y="0"/>
                  </a:lnTo>
                  <a:cubicBezTo>
                    <a:pt x="1210980" y="0"/>
                    <a:pt x="1282179" y="71199"/>
                    <a:pt x="1282179" y="159028"/>
                  </a:cubicBezTo>
                  <a:lnTo>
                    <a:pt x="1282179" y="630033"/>
                  </a:lnTo>
                  <a:cubicBezTo>
                    <a:pt x="1282179" y="672210"/>
                    <a:pt x="1265425" y="712659"/>
                    <a:pt x="1235601" y="742483"/>
                  </a:cubicBezTo>
                  <a:cubicBezTo>
                    <a:pt x="1205777" y="772306"/>
                    <a:pt x="1165328" y="789061"/>
                    <a:pt x="1123151" y="789061"/>
                  </a:cubicBezTo>
                  <a:lnTo>
                    <a:pt x="159028" y="789061"/>
                  </a:lnTo>
                  <a:cubicBezTo>
                    <a:pt x="71199" y="789061"/>
                    <a:pt x="0" y="717862"/>
                    <a:pt x="0" y="630033"/>
                  </a:cubicBezTo>
                  <a:lnTo>
                    <a:pt x="0" y="159028"/>
                  </a:lnTo>
                  <a:cubicBezTo>
                    <a:pt x="0" y="116851"/>
                    <a:pt x="16755" y="76402"/>
                    <a:pt x="46578" y="46578"/>
                  </a:cubicBezTo>
                  <a:cubicBezTo>
                    <a:pt x="76402" y="16755"/>
                    <a:pt x="116851" y="0"/>
                    <a:pt x="159028" y="0"/>
                  </a:cubicBezTo>
                  <a:close/>
                </a:path>
              </a:pathLst>
            </a:custGeom>
            <a:solidFill>
              <a:srgbClr val="F9DDE8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82179" cy="846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234656" y="6829400"/>
            <a:ext cx="4868274" cy="2995965"/>
            <a:chOff x="0" y="0"/>
            <a:chExt cx="1282179" cy="78906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82179" cy="789061"/>
            </a:xfrm>
            <a:custGeom>
              <a:avLst/>
              <a:gdLst/>
              <a:ahLst/>
              <a:cxnLst/>
              <a:rect r="r" b="b" t="t" l="l"/>
              <a:pathLst>
                <a:path h="789061" w="1282179">
                  <a:moveTo>
                    <a:pt x="159028" y="0"/>
                  </a:moveTo>
                  <a:lnTo>
                    <a:pt x="1123151" y="0"/>
                  </a:lnTo>
                  <a:cubicBezTo>
                    <a:pt x="1210980" y="0"/>
                    <a:pt x="1282179" y="71199"/>
                    <a:pt x="1282179" y="159028"/>
                  </a:cubicBezTo>
                  <a:lnTo>
                    <a:pt x="1282179" y="630033"/>
                  </a:lnTo>
                  <a:cubicBezTo>
                    <a:pt x="1282179" y="672210"/>
                    <a:pt x="1265425" y="712659"/>
                    <a:pt x="1235601" y="742483"/>
                  </a:cubicBezTo>
                  <a:cubicBezTo>
                    <a:pt x="1205777" y="772306"/>
                    <a:pt x="1165328" y="789061"/>
                    <a:pt x="1123151" y="789061"/>
                  </a:cubicBezTo>
                  <a:lnTo>
                    <a:pt x="159028" y="789061"/>
                  </a:lnTo>
                  <a:cubicBezTo>
                    <a:pt x="71199" y="789061"/>
                    <a:pt x="0" y="717862"/>
                    <a:pt x="0" y="630033"/>
                  </a:cubicBezTo>
                  <a:lnTo>
                    <a:pt x="0" y="159028"/>
                  </a:lnTo>
                  <a:cubicBezTo>
                    <a:pt x="0" y="116851"/>
                    <a:pt x="16755" y="76402"/>
                    <a:pt x="46578" y="46578"/>
                  </a:cubicBezTo>
                  <a:cubicBezTo>
                    <a:pt x="76402" y="16755"/>
                    <a:pt x="116851" y="0"/>
                    <a:pt x="159028" y="0"/>
                  </a:cubicBezTo>
                  <a:close/>
                </a:path>
              </a:pathLst>
            </a:custGeom>
            <a:solidFill>
              <a:srgbClr val="F9DDE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282179" cy="846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2485725" y="1491869"/>
            <a:ext cx="4254824" cy="3943310"/>
          </a:xfrm>
          <a:custGeom>
            <a:avLst/>
            <a:gdLst/>
            <a:ahLst/>
            <a:cxnLst/>
            <a:rect r="r" b="b" t="t" l="l"/>
            <a:pathLst>
              <a:path h="3943310" w="4254824">
                <a:moveTo>
                  <a:pt x="0" y="0"/>
                </a:moveTo>
                <a:lnTo>
                  <a:pt x="4254824" y="0"/>
                </a:lnTo>
                <a:lnTo>
                  <a:pt x="4254824" y="3943310"/>
                </a:lnTo>
                <a:lnTo>
                  <a:pt x="0" y="3943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8B5B8B"/>
            </a:solidFill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823677" y="470281"/>
            <a:ext cx="15435623" cy="1021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76"/>
              </a:lnSpc>
              <a:spcBef>
                <a:spcPct val="0"/>
              </a:spcBef>
            </a:pPr>
            <a:r>
              <a:rPr lang="en-US" b="true" sz="6100">
                <a:solidFill>
                  <a:srgbClr val="CC7A9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Problema y justificación.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220999" y="5943915"/>
            <a:ext cx="2784276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JUSTIFICACIÓN.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347623" y="6058349"/>
            <a:ext cx="1971339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PROBLEMA.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70313" y="7449241"/>
            <a:ext cx="3725958" cy="1664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8"/>
              </a:lnSpc>
            </a:pPr>
            <a:r>
              <a:rPr lang="en-US" sz="2100" b="true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 Las técnicas tradicionales de diagnóstico son limitadas en precisión y escalabilidad, dificultando una detección oportuna.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891854" y="6985501"/>
            <a:ext cx="3553878" cy="2664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88"/>
              </a:lnSpc>
            </a:pPr>
            <a:r>
              <a:rPr lang="en-US" sz="2100" b="true">
                <a:solidFill>
                  <a:srgbClr val="000000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Las Redes Neuronales Convolucionales (CNN), como ResNet18 y MobileNetV2, ofrecen una solución eficiente y automatizada para clasificar el carcinoma ductal invasivo.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99155" y="5530105"/>
            <a:ext cx="5261336" cy="264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4"/>
              </a:lnSpc>
            </a:pPr>
            <a:r>
              <a:rPr lang="en-US" b="true" sz="800" i="true" u="sng">
                <a:solidFill>
                  <a:srgbClr val="000000"/>
                </a:solidFill>
                <a:latin typeface="Aileron Bold Italics"/>
                <a:ea typeface="Aileron Bold Italics"/>
                <a:cs typeface="Aileron Bold Italics"/>
                <a:sym typeface="Aileron Bold Italics"/>
              </a:rPr>
              <a:t>https://www.cancer.org/es/cancer/tipos/cancer-de-seno/pruebas-de-deteccion-y-deteccion-temprana-del-cancer-de-seno/biopsia-del-seno/biopsia-del-seno-por-puncion-con-aguja-gruesa.html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23344" y="5425654"/>
            <a:ext cx="4979586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9"/>
              </a:lnSpc>
            </a:pPr>
            <a:r>
              <a:rPr lang="en-US" b="true" sz="999" i="true" u="sng">
                <a:solidFill>
                  <a:srgbClr val="000000"/>
                </a:solidFill>
                <a:latin typeface="Aileron Ultra-Bold Italics"/>
                <a:ea typeface="Aileron Ultra-Bold Italics"/>
                <a:cs typeface="Aileron Ultra-Bold Italics"/>
                <a:sym typeface="Aileron Ultra-Bold Italics"/>
              </a:rPr>
              <a:t>https://www.researchgate.net/figure/Figura-III4-Capas-de-una-Red-Neuronal-Capa-de-entrada-neuronas-que-reciben-datos-o_fig3_315762548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9543915" y="4636767"/>
            <a:ext cx="1558386" cy="2316520"/>
          </a:xfrm>
          <a:custGeom>
            <a:avLst/>
            <a:gdLst/>
            <a:ahLst/>
            <a:cxnLst/>
            <a:rect r="r" b="b" t="t" l="l"/>
            <a:pathLst>
              <a:path h="2316520" w="1558386">
                <a:moveTo>
                  <a:pt x="0" y="0"/>
                </a:moveTo>
                <a:lnTo>
                  <a:pt x="1558387" y="0"/>
                </a:lnTo>
                <a:lnTo>
                  <a:pt x="1558387" y="2316521"/>
                </a:lnTo>
                <a:lnTo>
                  <a:pt x="0" y="23165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187853"/>
            <a:ext cx="10168455" cy="6070447"/>
            <a:chOff x="0" y="0"/>
            <a:chExt cx="2678112" cy="15988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78112" cy="1598801"/>
            </a:xfrm>
            <a:custGeom>
              <a:avLst/>
              <a:gdLst/>
              <a:ahLst/>
              <a:cxnLst/>
              <a:rect r="r" b="b" t="t" l="l"/>
              <a:pathLst>
                <a:path h="1598801" w="2678112">
                  <a:moveTo>
                    <a:pt x="0" y="0"/>
                  </a:moveTo>
                  <a:lnTo>
                    <a:pt x="2678112" y="0"/>
                  </a:lnTo>
                  <a:lnTo>
                    <a:pt x="2678112" y="1598801"/>
                  </a:lnTo>
                  <a:lnTo>
                    <a:pt x="0" y="1598801"/>
                  </a:ln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678112" cy="1655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3219" y="3690573"/>
            <a:ext cx="874849" cy="874849"/>
            <a:chOff x="0" y="0"/>
            <a:chExt cx="230413" cy="2304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0413" cy="230413"/>
            </a:xfrm>
            <a:custGeom>
              <a:avLst/>
              <a:gdLst/>
              <a:ahLst/>
              <a:cxnLst/>
              <a:rect r="r" b="b" t="t" l="l"/>
              <a:pathLst>
                <a:path h="230413" w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230413" cy="287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FFB2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4816593" cy="3280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63219" y="4765173"/>
            <a:ext cx="874849" cy="874849"/>
            <a:chOff x="0" y="0"/>
            <a:chExt cx="230413" cy="2304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0413" cy="230413"/>
            </a:xfrm>
            <a:custGeom>
              <a:avLst/>
              <a:gdLst/>
              <a:ahLst/>
              <a:cxnLst/>
              <a:rect r="r" b="b" t="t" l="l"/>
              <a:pathLst>
                <a:path h="230413" w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30413" cy="287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63219" y="5839773"/>
            <a:ext cx="874849" cy="874849"/>
            <a:chOff x="0" y="0"/>
            <a:chExt cx="230413" cy="23041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0413" cy="230413"/>
            </a:xfrm>
            <a:custGeom>
              <a:avLst/>
              <a:gdLst/>
              <a:ahLst/>
              <a:cxnLst/>
              <a:rect r="r" b="b" t="t" l="l"/>
              <a:pathLst>
                <a:path h="230413" w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230413" cy="287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754380" y="3909329"/>
            <a:ext cx="292528" cy="437338"/>
          </a:xfrm>
          <a:custGeom>
            <a:avLst/>
            <a:gdLst/>
            <a:ahLst/>
            <a:cxnLst/>
            <a:rect r="r" b="b" t="t" l="l"/>
            <a:pathLst>
              <a:path h="437338" w="292528">
                <a:moveTo>
                  <a:pt x="0" y="0"/>
                </a:moveTo>
                <a:lnTo>
                  <a:pt x="292527" y="0"/>
                </a:lnTo>
                <a:lnTo>
                  <a:pt x="292527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54380" y="4983929"/>
            <a:ext cx="292528" cy="437338"/>
          </a:xfrm>
          <a:custGeom>
            <a:avLst/>
            <a:gdLst/>
            <a:ahLst/>
            <a:cxnLst/>
            <a:rect r="r" b="b" t="t" l="l"/>
            <a:pathLst>
              <a:path h="437338" w="292528">
                <a:moveTo>
                  <a:pt x="0" y="0"/>
                </a:moveTo>
                <a:lnTo>
                  <a:pt x="292527" y="0"/>
                </a:lnTo>
                <a:lnTo>
                  <a:pt x="292527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754380" y="6058529"/>
            <a:ext cx="292528" cy="437338"/>
          </a:xfrm>
          <a:custGeom>
            <a:avLst/>
            <a:gdLst/>
            <a:ahLst/>
            <a:cxnLst/>
            <a:rect r="r" b="b" t="t" l="l"/>
            <a:pathLst>
              <a:path h="437338" w="292528">
                <a:moveTo>
                  <a:pt x="0" y="0"/>
                </a:moveTo>
                <a:lnTo>
                  <a:pt x="292527" y="0"/>
                </a:lnTo>
                <a:lnTo>
                  <a:pt x="292527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true" rot="-5400000">
            <a:off x="13468824" y="4950157"/>
            <a:ext cx="2461306" cy="5054377"/>
          </a:xfrm>
          <a:custGeom>
            <a:avLst/>
            <a:gdLst/>
            <a:ahLst/>
            <a:cxnLst/>
            <a:rect r="r" b="b" t="t" l="l"/>
            <a:pathLst>
              <a:path h="5054377" w="2461306">
                <a:moveTo>
                  <a:pt x="0" y="5054377"/>
                </a:moveTo>
                <a:lnTo>
                  <a:pt x="2461306" y="5054377"/>
                </a:lnTo>
                <a:lnTo>
                  <a:pt x="2461306" y="0"/>
                </a:lnTo>
                <a:lnTo>
                  <a:pt x="0" y="0"/>
                </a:lnTo>
                <a:lnTo>
                  <a:pt x="0" y="5054377"/>
                </a:lnTo>
                <a:close/>
              </a:path>
            </a:pathLst>
          </a:custGeom>
          <a:blipFill>
            <a:blip r:embed="rId4">
              <a:alphaModFix amt="64000"/>
            </a:blip>
            <a:stretch>
              <a:fillRect l="-1702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1473380" y="3610199"/>
            <a:ext cx="6482682" cy="4433611"/>
            <a:chOff x="0" y="0"/>
            <a:chExt cx="1200691" cy="82117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00691" cy="821172"/>
            </a:xfrm>
            <a:custGeom>
              <a:avLst/>
              <a:gdLst/>
              <a:ahLst/>
              <a:cxnLst/>
              <a:rect r="r" b="b" t="t" l="l"/>
              <a:pathLst>
                <a:path h="821172" w="1200691">
                  <a:moveTo>
                    <a:pt x="0" y="0"/>
                  </a:moveTo>
                  <a:lnTo>
                    <a:pt x="1200691" y="0"/>
                  </a:lnTo>
                  <a:lnTo>
                    <a:pt x="1200691" y="821172"/>
                  </a:lnTo>
                  <a:lnTo>
                    <a:pt x="0" y="821172"/>
                  </a:lnTo>
                  <a:close/>
                </a:path>
              </a:pathLst>
            </a:custGeom>
            <a:blipFill>
              <a:blip r:embed="rId5"/>
              <a:stretch>
                <a:fillRect l="-1211" t="0" r="-1211" b="0"/>
              </a:stretch>
            </a:blipFill>
            <a:ln w="47625" cap="sq">
              <a:solidFill>
                <a:srgbClr val="CC7A99"/>
              </a:solidFill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13762476" y="2572047"/>
            <a:ext cx="1874002" cy="187400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B2C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5400000">
            <a:off x="14425791" y="3154233"/>
            <a:ext cx="547371" cy="818337"/>
          </a:xfrm>
          <a:custGeom>
            <a:avLst/>
            <a:gdLst/>
            <a:ahLst/>
            <a:cxnLst/>
            <a:rect r="r" b="b" t="t" l="l"/>
            <a:pathLst>
              <a:path h="818337" w="547371">
                <a:moveTo>
                  <a:pt x="0" y="0"/>
                </a:moveTo>
                <a:lnTo>
                  <a:pt x="547371" y="0"/>
                </a:lnTo>
                <a:lnTo>
                  <a:pt x="547371" y="818336"/>
                </a:lnTo>
                <a:lnTo>
                  <a:pt x="0" y="818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5164858" y="1060490"/>
            <a:ext cx="2061808" cy="307397"/>
          </a:xfrm>
          <a:custGeom>
            <a:avLst/>
            <a:gdLst/>
            <a:ahLst/>
            <a:cxnLst/>
            <a:rect r="r" b="b" t="t" l="l"/>
            <a:pathLst>
              <a:path h="307397" w="2061808">
                <a:moveTo>
                  <a:pt x="0" y="0"/>
                </a:moveTo>
                <a:lnTo>
                  <a:pt x="2061808" y="0"/>
                </a:lnTo>
                <a:lnTo>
                  <a:pt x="2061808" y="307397"/>
                </a:lnTo>
                <a:lnTo>
                  <a:pt x="0" y="3073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463219" y="7011737"/>
            <a:ext cx="874849" cy="874849"/>
            <a:chOff x="0" y="0"/>
            <a:chExt cx="230413" cy="230413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30413" cy="230413"/>
            </a:xfrm>
            <a:custGeom>
              <a:avLst/>
              <a:gdLst/>
              <a:ahLst/>
              <a:cxnLst/>
              <a:rect r="r" b="b" t="t" l="l"/>
              <a:pathLst>
                <a:path h="230413" w="230413">
                  <a:moveTo>
                    <a:pt x="0" y="0"/>
                  </a:moveTo>
                  <a:lnTo>
                    <a:pt x="230413" y="0"/>
                  </a:lnTo>
                  <a:lnTo>
                    <a:pt x="230413" y="230413"/>
                  </a:lnTo>
                  <a:lnTo>
                    <a:pt x="0" y="230413"/>
                  </a:ln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230413" cy="287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754380" y="7230492"/>
            <a:ext cx="292528" cy="437338"/>
          </a:xfrm>
          <a:custGeom>
            <a:avLst/>
            <a:gdLst/>
            <a:ahLst/>
            <a:cxnLst/>
            <a:rect r="r" b="b" t="t" l="l"/>
            <a:pathLst>
              <a:path h="437338" w="292528">
                <a:moveTo>
                  <a:pt x="0" y="0"/>
                </a:moveTo>
                <a:lnTo>
                  <a:pt x="292527" y="0"/>
                </a:lnTo>
                <a:lnTo>
                  <a:pt x="292527" y="437338"/>
                </a:lnTo>
                <a:lnTo>
                  <a:pt x="0" y="437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1028700" y="725958"/>
            <a:ext cx="8115300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40"/>
              </a:lnSpc>
              <a:spcBef>
                <a:spcPct val="0"/>
              </a:spcBef>
            </a:pPr>
            <a:r>
              <a:rPr lang="en-US" b="true" sz="6500">
                <a:solidFill>
                  <a:srgbClr val="CC7A9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Objetivos.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615874" y="3664449"/>
            <a:ext cx="9319391" cy="869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CC7A99"/>
                </a:solidFill>
                <a:latin typeface="Aileron Bold"/>
                <a:ea typeface="Aileron Bold"/>
                <a:cs typeface="Aileron Bold"/>
                <a:sym typeface="Aileron Bold"/>
              </a:rPr>
              <a:t>Analizar la eficacia de las arquitecturas ResNet18 y MobileNetV2.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615874" y="4958124"/>
            <a:ext cx="7714517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CC7A99"/>
                </a:solidFill>
                <a:latin typeface="Aileron Bold"/>
                <a:ea typeface="Aileron Bold"/>
                <a:cs typeface="Aileron Bold"/>
                <a:sym typeface="Aileron Bold"/>
              </a:rPr>
              <a:t>Implementar técnicas de procesamiento de  datos.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615874" y="6001379"/>
            <a:ext cx="8581281" cy="43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CC7A99"/>
                </a:solidFill>
                <a:latin typeface="Aileron Bold"/>
                <a:ea typeface="Aileron Bold"/>
                <a:cs typeface="Aileron Bold"/>
                <a:sym typeface="Aileron Bold"/>
              </a:rPr>
              <a:t>Comparar el desempeño de los modelos desarrollados.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615874" y="7173342"/>
            <a:ext cx="8581281" cy="869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 b="true">
                <a:solidFill>
                  <a:srgbClr val="CC7A99"/>
                </a:solidFill>
                <a:latin typeface="Aileron Bold"/>
                <a:ea typeface="Aileron Bold"/>
                <a:cs typeface="Aileron Bold"/>
                <a:sym typeface="Aileron Bold"/>
              </a:rPr>
              <a:t>Desarrollar una interfaz visual para el cargue de imágenes hispatologicas.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9048" y="2341412"/>
            <a:ext cx="4765787" cy="1018559"/>
            <a:chOff x="0" y="0"/>
            <a:chExt cx="969491" cy="2072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9491" cy="207203"/>
            </a:xfrm>
            <a:custGeom>
              <a:avLst/>
              <a:gdLst/>
              <a:ahLst/>
              <a:cxnLst/>
              <a:rect r="r" b="b" t="t" l="l"/>
              <a:pathLst>
                <a:path h="207203" w="969491">
                  <a:moveTo>
                    <a:pt x="0" y="0"/>
                  </a:moveTo>
                  <a:lnTo>
                    <a:pt x="969491" y="0"/>
                  </a:lnTo>
                  <a:lnTo>
                    <a:pt x="969491" y="207203"/>
                  </a:lnTo>
                  <a:lnTo>
                    <a:pt x="0" y="207203"/>
                  </a:ln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9491" cy="264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66279" y="3359971"/>
            <a:ext cx="4760161" cy="1017356"/>
            <a:chOff x="0" y="0"/>
            <a:chExt cx="969491" cy="2072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9491" cy="207203"/>
            </a:xfrm>
            <a:custGeom>
              <a:avLst/>
              <a:gdLst/>
              <a:ahLst/>
              <a:cxnLst/>
              <a:rect r="r" b="b" t="t" l="l"/>
              <a:pathLst>
                <a:path h="207203" w="969491">
                  <a:moveTo>
                    <a:pt x="0" y="0"/>
                  </a:moveTo>
                  <a:lnTo>
                    <a:pt x="969491" y="0"/>
                  </a:lnTo>
                  <a:lnTo>
                    <a:pt x="969491" y="207203"/>
                  </a:lnTo>
                  <a:lnTo>
                    <a:pt x="0" y="207203"/>
                  </a:ln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69491" cy="264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874850" y="7868912"/>
            <a:ext cx="6768900" cy="67689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332306" y="0"/>
            <a:ext cx="1955694" cy="10287000"/>
            <a:chOff x="0" y="0"/>
            <a:chExt cx="515080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5080" cy="2709333"/>
            </a:xfrm>
            <a:custGeom>
              <a:avLst/>
              <a:gdLst/>
              <a:ahLst/>
              <a:cxnLst/>
              <a:rect r="r" b="b" t="t" l="l"/>
              <a:pathLst>
                <a:path h="2709333" w="515080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B2C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408391" y="1028700"/>
            <a:ext cx="1850909" cy="185090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885906" y="4620629"/>
            <a:ext cx="1755330" cy="261704"/>
          </a:xfrm>
          <a:custGeom>
            <a:avLst/>
            <a:gdLst/>
            <a:ahLst/>
            <a:cxnLst/>
            <a:rect r="r" b="b" t="t" l="l"/>
            <a:pathLst>
              <a:path h="261704" w="1755330">
                <a:moveTo>
                  <a:pt x="0" y="0"/>
                </a:moveTo>
                <a:lnTo>
                  <a:pt x="1755330" y="0"/>
                </a:lnTo>
                <a:lnTo>
                  <a:pt x="1755330" y="261703"/>
                </a:lnTo>
                <a:lnTo>
                  <a:pt x="0" y="26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28874" y="3607621"/>
            <a:ext cx="4966134" cy="4255124"/>
          </a:xfrm>
          <a:custGeom>
            <a:avLst/>
            <a:gdLst/>
            <a:ahLst/>
            <a:cxnLst/>
            <a:rect r="r" b="b" t="t" l="l"/>
            <a:pathLst>
              <a:path h="4255124" w="4966134">
                <a:moveTo>
                  <a:pt x="0" y="0"/>
                </a:moveTo>
                <a:lnTo>
                  <a:pt x="4966134" y="0"/>
                </a:lnTo>
                <a:lnTo>
                  <a:pt x="4966134" y="4255123"/>
                </a:lnTo>
                <a:lnTo>
                  <a:pt x="0" y="42551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FFB2CF"/>
            </a:solidFill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8374407" y="4654899"/>
            <a:ext cx="5143905" cy="3578953"/>
          </a:xfrm>
          <a:custGeom>
            <a:avLst/>
            <a:gdLst/>
            <a:ahLst/>
            <a:cxnLst/>
            <a:rect r="r" b="b" t="t" l="l"/>
            <a:pathLst>
              <a:path h="3578953" w="5143905">
                <a:moveTo>
                  <a:pt x="0" y="0"/>
                </a:moveTo>
                <a:lnTo>
                  <a:pt x="5143905" y="0"/>
                </a:lnTo>
                <a:lnTo>
                  <a:pt x="5143905" y="3578953"/>
                </a:lnTo>
                <a:lnTo>
                  <a:pt x="0" y="35789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869" t="-23528" r="-20284" b="0"/>
            </a:stretch>
          </a:blipFill>
          <a:ln w="38100" cap="sq">
            <a:solidFill>
              <a:srgbClr val="8B5B8B"/>
            </a:solidFill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2254222" y="914400"/>
            <a:ext cx="10940614" cy="117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20"/>
              </a:lnSpc>
              <a:spcBef>
                <a:spcPct val="0"/>
              </a:spcBef>
            </a:pPr>
            <a:r>
              <a:rPr lang="en-US" b="true" sz="7000">
                <a:solidFill>
                  <a:srgbClr val="CC7A9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Metodología.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79988" y="2541490"/>
            <a:ext cx="4063906" cy="551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531"/>
              </a:lnSpc>
              <a:spcBef>
                <a:spcPct val="0"/>
              </a:spcBef>
            </a:pPr>
            <a:r>
              <a:rPr lang="en-US" b="true" sz="3236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Conjunto de datos.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35060" y="3351759"/>
            <a:ext cx="422259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Preprocesamiento y balanceo de clases.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9048" y="8000832"/>
            <a:ext cx="4765787" cy="1816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589" b="true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Imágenes histopatológicas de Kaggle, 100 carpetas para entrenamiento y 50 para pruebas.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758151" y="8454274"/>
            <a:ext cx="4760161" cy="136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0"/>
              </a:lnSpc>
            </a:pPr>
            <a:r>
              <a:rPr lang="en-US" sz="2586" b="true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Aumentos de datos  para equilibrar clases y mejorar el aprendizaje.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732922"/>
            <a:ext cx="4765787" cy="1018559"/>
            <a:chOff x="0" y="0"/>
            <a:chExt cx="969491" cy="2072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9491" cy="207203"/>
            </a:xfrm>
            <a:custGeom>
              <a:avLst/>
              <a:gdLst/>
              <a:ahLst/>
              <a:cxnLst/>
              <a:rect r="r" b="b" t="t" l="l"/>
              <a:pathLst>
                <a:path h="207203" w="969491">
                  <a:moveTo>
                    <a:pt x="0" y="0"/>
                  </a:moveTo>
                  <a:lnTo>
                    <a:pt x="969491" y="0"/>
                  </a:lnTo>
                  <a:lnTo>
                    <a:pt x="969491" y="207203"/>
                  </a:lnTo>
                  <a:lnTo>
                    <a:pt x="0" y="207203"/>
                  </a:ln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9491" cy="264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851421" y="2092960"/>
            <a:ext cx="4760161" cy="1017356"/>
            <a:chOff x="0" y="0"/>
            <a:chExt cx="969491" cy="2072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9491" cy="207203"/>
            </a:xfrm>
            <a:custGeom>
              <a:avLst/>
              <a:gdLst/>
              <a:ahLst/>
              <a:cxnLst/>
              <a:rect r="r" b="b" t="t" l="l"/>
              <a:pathLst>
                <a:path h="207203" w="969491">
                  <a:moveTo>
                    <a:pt x="0" y="0"/>
                  </a:moveTo>
                  <a:lnTo>
                    <a:pt x="969491" y="0"/>
                  </a:lnTo>
                  <a:lnTo>
                    <a:pt x="969491" y="207203"/>
                  </a:lnTo>
                  <a:lnTo>
                    <a:pt x="0" y="207203"/>
                  </a:ln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69491" cy="264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874850" y="7868912"/>
            <a:ext cx="6768900" cy="67689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332306" y="0"/>
            <a:ext cx="1955694" cy="10287000"/>
            <a:chOff x="0" y="0"/>
            <a:chExt cx="515080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5080" cy="2709333"/>
            </a:xfrm>
            <a:custGeom>
              <a:avLst/>
              <a:gdLst/>
              <a:ahLst/>
              <a:cxnLst/>
              <a:rect r="r" b="b" t="t" l="l"/>
              <a:pathLst>
                <a:path h="2709333" w="515080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B2C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408391" y="1028700"/>
            <a:ext cx="1850909" cy="185090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885906" y="4620629"/>
            <a:ext cx="1755330" cy="261704"/>
          </a:xfrm>
          <a:custGeom>
            <a:avLst/>
            <a:gdLst/>
            <a:ahLst/>
            <a:cxnLst/>
            <a:rect r="r" b="b" t="t" l="l"/>
            <a:pathLst>
              <a:path h="261704" w="1755330">
                <a:moveTo>
                  <a:pt x="0" y="0"/>
                </a:moveTo>
                <a:lnTo>
                  <a:pt x="1755330" y="0"/>
                </a:lnTo>
                <a:lnTo>
                  <a:pt x="1755330" y="261703"/>
                </a:lnTo>
                <a:lnTo>
                  <a:pt x="0" y="26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45109" y="5050275"/>
            <a:ext cx="6308438" cy="2639499"/>
          </a:xfrm>
          <a:custGeom>
            <a:avLst/>
            <a:gdLst/>
            <a:ahLst/>
            <a:cxnLst/>
            <a:rect r="r" b="b" t="t" l="l"/>
            <a:pathLst>
              <a:path h="2639499" w="6308438">
                <a:moveTo>
                  <a:pt x="0" y="0"/>
                </a:moveTo>
                <a:lnTo>
                  <a:pt x="6308438" y="0"/>
                </a:lnTo>
                <a:lnTo>
                  <a:pt x="6308438" y="2639499"/>
                </a:lnTo>
                <a:lnTo>
                  <a:pt x="0" y="26394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31" t="-11413" r="0" b="-17481"/>
            </a:stretch>
          </a:blipFill>
          <a:ln w="38100" cap="sq">
            <a:solidFill>
              <a:srgbClr val="8B5B8B"/>
            </a:solidFill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8125060" y="3367491"/>
            <a:ext cx="6638511" cy="3276882"/>
          </a:xfrm>
          <a:custGeom>
            <a:avLst/>
            <a:gdLst/>
            <a:ahLst/>
            <a:cxnLst/>
            <a:rect r="r" b="b" t="t" l="l"/>
            <a:pathLst>
              <a:path h="3276882" w="6638511">
                <a:moveTo>
                  <a:pt x="0" y="0"/>
                </a:moveTo>
                <a:lnTo>
                  <a:pt x="6638511" y="0"/>
                </a:lnTo>
                <a:lnTo>
                  <a:pt x="6638511" y="3276882"/>
                </a:lnTo>
                <a:lnTo>
                  <a:pt x="0" y="32768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8B5B8B"/>
            </a:solidFill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2254222" y="704850"/>
            <a:ext cx="10940614" cy="117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20"/>
              </a:lnSpc>
              <a:spcBef>
                <a:spcPct val="0"/>
              </a:spcBef>
            </a:pPr>
            <a:r>
              <a:rPr lang="en-US" b="true" sz="7000">
                <a:solidFill>
                  <a:srgbClr val="CC7A9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Metodología.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4170" y="3725311"/>
            <a:ext cx="4590317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Implementación de modelos de clasificación.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120201" y="2084748"/>
            <a:ext cx="4222599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Validación cruzada (K-Fold).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7985049"/>
            <a:ext cx="4765787" cy="136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589" b="true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Se usaron ResNet18 y MobileNetV2 con PyTorch y GPU para el entrenamiento.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851421" y="6796773"/>
            <a:ext cx="5067236" cy="136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0"/>
              </a:lnSpc>
            </a:pPr>
            <a:r>
              <a:rPr lang="en-US" sz="2586" b="true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K = 3, con métricas de precisión promedio y desviación estándar para comparar modelos.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29048" y="2341412"/>
            <a:ext cx="4765787" cy="1018559"/>
            <a:chOff x="0" y="0"/>
            <a:chExt cx="969491" cy="2072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9491" cy="207203"/>
            </a:xfrm>
            <a:custGeom>
              <a:avLst/>
              <a:gdLst/>
              <a:ahLst/>
              <a:cxnLst/>
              <a:rect r="r" b="b" t="t" l="l"/>
              <a:pathLst>
                <a:path h="207203" w="969491">
                  <a:moveTo>
                    <a:pt x="0" y="0"/>
                  </a:moveTo>
                  <a:lnTo>
                    <a:pt x="969491" y="0"/>
                  </a:lnTo>
                  <a:lnTo>
                    <a:pt x="969491" y="207203"/>
                  </a:lnTo>
                  <a:lnTo>
                    <a:pt x="0" y="207203"/>
                  </a:ln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9491" cy="264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66279" y="3359971"/>
            <a:ext cx="4760161" cy="1017356"/>
            <a:chOff x="0" y="0"/>
            <a:chExt cx="969491" cy="2072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69491" cy="207203"/>
            </a:xfrm>
            <a:custGeom>
              <a:avLst/>
              <a:gdLst/>
              <a:ahLst/>
              <a:cxnLst/>
              <a:rect r="r" b="b" t="t" l="l"/>
              <a:pathLst>
                <a:path h="207203" w="969491">
                  <a:moveTo>
                    <a:pt x="0" y="0"/>
                  </a:moveTo>
                  <a:lnTo>
                    <a:pt x="969491" y="0"/>
                  </a:lnTo>
                  <a:lnTo>
                    <a:pt x="969491" y="207203"/>
                  </a:lnTo>
                  <a:lnTo>
                    <a:pt x="0" y="207203"/>
                  </a:ln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969491" cy="264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874850" y="7868912"/>
            <a:ext cx="6768900" cy="67689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332306" y="0"/>
            <a:ext cx="1955694" cy="10287000"/>
            <a:chOff x="0" y="0"/>
            <a:chExt cx="515080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5080" cy="2709333"/>
            </a:xfrm>
            <a:custGeom>
              <a:avLst/>
              <a:gdLst/>
              <a:ahLst/>
              <a:cxnLst/>
              <a:rect r="r" b="b" t="t" l="l"/>
              <a:pathLst>
                <a:path h="2709333" w="515080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B2C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408391" y="1028700"/>
            <a:ext cx="1850909" cy="185090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3885906" y="4620629"/>
            <a:ext cx="1755330" cy="261704"/>
          </a:xfrm>
          <a:custGeom>
            <a:avLst/>
            <a:gdLst/>
            <a:ahLst/>
            <a:cxnLst/>
            <a:rect r="r" b="b" t="t" l="l"/>
            <a:pathLst>
              <a:path h="261704" w="1755330">
                <a:moveTo>
                  <a:pt x="0" y="0"/>
                </a:moveTo>
                <a:lnTo>
                  <a:pt x="1755330" y="0"/>
                </a:lnTo>
                <a:lnTo>
                  <a:pt x="1755330" y="261703"/>
                </a:lnTo>
                <a:lnTo>
                  <a:pt x="0" y="26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90170" y="3607621"/>
            <a:ext cx="4643541" cy="3458965"/>
          </a:xfrm>
          <a:custGeom>
            <a:avLst/>
            <a:gdLst/>
            <a:ahLst/>
            <a:cxnLst/>
            <a:rect r="r" b="b" t="t" l="l"/>
            <a:pathLst>
              <a:path h="3458965" w="4643541">
                <a:moveTo>
                  <a:pt x="0" y="0"/>
                </a:moveTo>
                <a:lnTo>
                  <a:pt x="4643542" y="0"/>
                </a:lnTo>
                <a:lnTo>
                  <a:pt x="4643542" y="3458964"/>
                </a:lnTo>
                <a:lnTo>
                  <a:pt x="0" y="3458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8B5B8B"/>
            </a:solidFill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8145404" y="4620629"/>
            <a:ext cx="5601911" cy="3459162"/>
          </a:xfrm>
          <a:custGeom>
            <a:avLst/>
            <a:gdLst/>
            <a:ahLst/>
            <a:cxnLst/>
            <a:rect r="r" b="b" t="t" l="l"/>
            <a:pathLst>
              <a:path h="3459162" w="5601911">
                <a:moveTo>
                  <a:pt x="0" y="0"/>
                </a:moveTo>
                <a:lnTo>
                  <a:pt x="5601911" y="0"/>
                </a:lnTo>
                <a:lnTo>
                  <a:pt x="5601911" y="3459161"/>
                </a:lnTo>
                <a:lnTo>
                  <a:pt x="0" y="3459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897" r="-6390" b="-4357"/>
            </a:stretch>
          </a:blipFill>
          <a:ln w="38100" cap="sq">
            <a:solidFill>
              <a:srgbClr val="FFB2CF"/>
            </a:solidFill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2254222" y="914400"/>
            <a:ext cx="10940614" cy="117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20"/>
              </a:lnSpc>
              <a:spcBef>
                <a:spcPct val="0"/>
              </a:spcBef>
            </a:pPr>
            <a:r>
              <a:rPr lang="en-US" b="true" sz="7000">
                <a:solidFill>
                  <a:srgbClr val="CC7A9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Metodología.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1783" y="2372244"/>
            <a:ext cx="4900316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79"/>
              </a:lnSpc>
              <a:spcBef>
                <a:spcPct val="0"/>
              </a:spcBef>
            </a:pPr>
            <a:r>
              <a:rPr lang="en-US" b="true" sz="2700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 Selección y entrenamiento final del modelo.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835060" y="3302821"/>
            <a:ext cx="4222599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 Evaluación del modelo.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9048" y="7441804"/>
            <a:ext cx="4765787" cy="1816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589" b="true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Entrenamiento del mejor modelo con datos equilibrados para robustez y generalización.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995996" y="8284799"/>
            <a:ext cx="5900727" cy="182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0"/>
              </a:lnSpc>
            </a:pPr>
            <a:r>
              <a:rPr lang="en-US" sz="2586" b="true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Se evaluó en el conjunto de prueba con métricas como accuracy, precision, recall, F1-score, y matriz de confusión.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21589" y="1976613"/>
            <a:ext cx="4765787" cy="1018559"/>
            <a:chOff x="0" y="0"/>
            <a:chExt cx="969491" cy="2072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9491" cy="207203"/>
            </a:xfrm>
            <a:custGeom>
              <a:avLst/>
              <a:gdLst/>
              <a:ahLst/>
              <a:cxnLst/>
              <a:rect r="r" b="b" t="t" l="l"/>
              <a:pathLst>
                <a:path h="207203" w="969491">
                  <a:moveTo>
                    <a:pt x="0" y="0"/>
                  </a:moveTo>
                  <a:lnTo>
                    <a:pt x="969491" y="0"/>
                  </a:lnTo>
                  <a:lnTo>
                    <a:pt x="969491" y="207203"/>
                  </a:lnTo>
                  <a:lnTo>
                    <a:pt x="0" y="207203"/>
                  </a:ln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969491" cy="2643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874850" y="7868912"/>
            <a:ext cx="6768900" cy="67689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32306" y="0"/>
            <a:ext cx="1955694" cy="10287000"/>
            <a:chOff x="0" y="0"/>
            <a:chExt cx="515080" cy="27093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15080" cy="2709333"/>
            </a:xfrm>
            <a:custGeom>
              <a:avLst/>
              <a:gdLst/>
              <a:ahLst/>
              <a:cxnLst/>
              <a:rect r="r" b="b" t="t" l="l"/>
              <a:pathLst>
                <a:path h="2709333" w="515080">
                  <a:moveTo>
                    <a:pt x="0" y="0"/>
                  </a:moveTo>
                  <a:lnTo>
                    <a:pt x="515080" y="0"/>
                  </a:lnTo>
                  <a:lnTo>
                    <a:pt x="51508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B2C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515080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408391" y="1028700"/>
            <a:ext cx="1850909" cy="185090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B5B8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885906" y="4620629"/>
            <a:ext cx="1755330" cy="261704"/>
          </a:xfrm>
          <a:custGeom>
            <a:avLst/>
            <a:gdLst/>
            <a:ahLst/>
            <a:cxnLst/>
            <a:rect r="r" b="b" t="t" l="l"/>
            <a:pathLst>
              <a:path h="261704" w="1755330">
                <a:moveTo>
                  <a:pt x="0" y="0"/>
                </a:moveTo>
                <a:lnTo>
                  <a:pt x="1755330" y="0"/>
                </a:lnTo>
                <a:lnTo>
                  <a:pt x="1755330" y="261703"/>
                </a:lnTo>
                <a:lnTo>
                  <a:pt x="0" y="261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46924" y="3242822"/>
            <a:ext cx="7109929" cy="4958860"/>
          </a:xfrm>
          <a:custGeom>
            <a:avLst/>
            <a:gdLst/>
            <a:ahLst/>
            <a:cxnLst/>
            <a:rect r="r" b="b" t="t" l="l"/>
            <a:pathLst>
              <a:path h="4958860" w="7109929">
                <a:moveTo>
                  <a:pt x="0" y="0"/>
                </a:moveTo>
                <a:lnTo>
                  <a:pt x="7109928" y="0"/>
                </a:lnTo>
                <a:lnTo>
                  <a:pt x="7109928" y="4958860"/>
                </a:lnTo>
                <a:lnTo>
                  <a:pt x="0" y="4958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963" t="0" r="-11513" b="0"/>
            </a:stretch>
          </a:blipFill>
          <a:ln w="38100" cap="sq">
            <a:solidFill>
              <a:srgbClr val="8B5B8B"/>
            </a:solidFill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2254222" y="704850"/>
            <a:ext cx="10940614" cy="1178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20"/>
              </a:lnSpc>
              <a:spcBef>
                <a:spcPct val="0"/>
              </a:spcBef>
            </a:pPr>
            <a:r>
              <a:rPr lang="en-US" b="true" sz="7000">
                <a:solidFill>
                  <a:srgbClr val="CC7A9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Metodología.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09324" y="1895352"/>
            <a:ext cx="4590317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EFFFA"/>
                </a:solidFill>
                <a:latin typeface="Aileron Heavy"/>
                <a:ea typeface="Aileron Heavy"/>
                <a:cs typeface="Aileron Heavy"/>
                <a:sym typeface="Aileron Heavy"/>
              </a:rPr>
              <a:t>Despliegue y visualización.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21589" y="8390529"/>
            <a:ext cx="4765787" cy="1360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5"/>
              </a:lnSpc>
            </a:pPr>
            <a:r>
              <a:rPr lang="en-US" sz="2589" b="true">
                <a:solidFill>
                  <a:srgbClr val="322A2A"/>
                </a:solidFill>
                <a:latin typeface="Aileron Bold"/>
                <a:ea typeface="Aileron Bold"/>
                <a:cs typeface="Aileron Bold"/>
                <a:sym typeface="Aileron Bold"/>
              </a:rPr>
              <a:t>Interfaz frontend para cargar imágenes y evaluar el modelo en tiempo real.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8752" y="6705276"/>
            <a:ext cx="6630790" cy="3581724"/>
            <a:chOff x="0" y="0"/>
            <a:chExt cx="1746381" cy="9433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6381" cy="943335"/>
            </a:xfrm>
            <a:custGeom>
              <a:avLst/>
              <a:gdLst/>
              <a:ahLst/>
              <a:cxnLst/>
              <a:rect r="r" b="b" t="t" l="l"/>
              <a:pathLst>
                <a:path h="943335" w="1746381">
                  <a:moveTo>
                    <a:pt x="0" y="0"/>
                  </a:moveTo>
                  <a:lnTo>
                    <a:pt x="1746381" y="0"/>
                  </a:lnTo>
                  <a:lnTo>
                    <a:pt x="1746381" y="943335"/>
                  </a:lnTo>
                  <a:lnTo>
                    <a:pt x="0" y="943335"/>
                  </a:lnTo>
                  <a:close/>
                </a:path>
              </a:pathLst>
            </a:custGeom>
            <a:solidFill>
              <a:srgbClr val="F5F8EE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746381" cy="10004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18288000" cy="3926821"/>
            <a:chOff x="0" y="0"/>
            <a:chExt cx="4816593" cy="10342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034225"/>
            </a:xfrm>
            <a:custGeom>
              <a:avLst/>
              <a:gdLst/>
              <a:ahLst/>
              <a:cxnLst/>
              <a:rect r="r" b="b" t="t" l="l"/>
              <a:pathLst>
                <a:path h="103422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034225"/>
                  </a:lnTo>
                  <a:lnTo>
                    <a:pt x="0" y="1034225"/>
                  </a:lnTo>
                  <a:close/>
                </a:path>
              </a:pathLst>
            </a:custGeom>
            <a:solidFill>
              <a:srgbClr val="FFB2C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816593" cy="109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064505" y="2979548"/>
            <a:ext cx="2158989" cy="321886"/>
          </a:xfrm>
          <a:custGeom>
            <a:avLst/>
            <a:gdLst/>
            <a:ahLst/>
            <a:cxnLst/>
            <a:rect r="r" b="b" t="t" l="l"/>
            <a:pathLst>
              <a:path h="321886" w="2158989">
                <a:moveTo>
                  <a:pt x="0" y="0"/>
                </a:moveTo>
                <a:lnTo>
                  <a:pt x="2158990" y="0"/>
                </a:lnTo>
                <a:lnTo>
                  <a:pt x="2158990" y="321885"/>
                </a:lnTo>
                <a:lnTo>
                  <a:pt x="0" y="3218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71646" y="5069772"/>
            <a:ext cx="8672354" cy="3653229"/>
          </a:xfrm>
          <a:custGeom>
            <a:avLst/>
            <a:gdLst/>
            <a:ahLst/>
            <a:cxnLst/>
            <a:rect r="r" b="b" t="t" l="l"/>
            <a:pathLst>
              <a:path h="3653229" w="8672354">
                <a:moveTo>
                  <a:pt x="0" y="0"/>
                </a:moveTo>
                <a:lnTo>
                  <a:pt x="8672354" y="0"/>
                </a:lnTo>
                <a:lnTo>
                  <a:pt x="8672354" y="3653229"/>
                </a:lnTo>
                <a:lnTo>
                  <a:pt x="0" y="36532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8B5B8B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9365444" y="5069772"/>
            <a:ext cx="8525071" cy="3591186"/>
          </a:xfrm>
          <a:custGeom>
            <a:avLst/>
            <a:gdLst/>
            <a:ahLst/>
            <a:cxnLst/>
            <a:rect r="r" b="b" t="t" l="l"/>
            <a:pathLst>
              <a:path h="3591186" w="8525071">
                <a:moveTo>
                  <a:pt x="0" y="0"/>
                </a:moveTo>
                <a:lnTo>
                  <a:pt x="8525071" y="0"/>
                </a:lnTo>
                <a:lnTo>
                  <a:pt x="8525071" y="3591186"/>
                </a:lnTo>
                <a:lnTo>
                  <a:pt x="0" y="3591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8B5B8B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5281774" y="607743"/>
            <a:ext cx="7724452" cy="204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40"/>
              </a:lnSpc>
              <a:spcBef>
                <a:spcPct val="0"/>
              </a:spcBef>
            </a:pPr>
            <a:r>
              <a:rPr lang="en-US" b="true" sz="6500">
                <a:solidFill>
                  <a:srgbClr val="CC7A99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Conjunto de datos.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49046" y="4234773"/>
            <a:ext cx="202435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IDC (+)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06226" y="4234773"/>
            <a:ext cx="202435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IDC (-)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13407" y="9210675"/>
            <a:ext cx="643721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322A2A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10253_idx5_x1001_y1101_class0.png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DAGXVzd9Ud0</dc:identifier>
  <dcterms:modified xsi:type="dcterms:W3CDTF">2011-08-01T06:04:30Z</dcterms:modified>
  <cp:revision>1</cp:revision>
  <dc:title>Green and Dark Green Minimalist Restoring The Forest Presentation</dc:title>
</cp:coreProperties>
</file>